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6" r:id="rId4"/>
    <p:sldId id="259" r:id="rId5"/>
    <p:sldId id="275" r:id="rId6"/>
    <p:sldId id="273" r:id="rId7"/>
    <p:sldId id="277" r:id="rId8"/>
    <p:sldId id="257" r:id="rId9"/>
    <p:sldId id="264" r:id="rId10"/>
    <p:sldId id="265" r:id="rId11"/>
    <p:sldId id="267" r:id="rId12"/>
    <p:sldId id="268" r:id="rId13"/>
    <p:sldId id="270" r:id="rId14"/>
    <p:sldId id="281" r:id="rId15"/>
    <p:sldId id="280" r:id="rId16"/>
    <p:sldId id="261" r:id="rId17"/>
    <p:sldId id="279" r:id="rId18"/>
    <p:sldId id="262" r:id="rId19"/>
    <p:sldId id="278" r:id="rId20"/>
    <p:sldId id="271" r:id="rId21"/>
    <p:sldId id="269" r:id="rId22"/>
    <p:sldId id="263" r:id="rId23"/>
    <p:sldId id="266" r:id="rId24"/>
    <p:sldId id="260" r:id="rId25"/>
    <p:sldId id="274" r:id="rId26"/>
  </p:sldIdLst>
  <p:sldSz cx="9144000" cy="6858000" type="screen4x3"/>
  <p:notesSz cx="6858000" cy="9144000"/>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22" d="100"/>
          <a:sy n="122" d="100"/>
        </p:scale>
        <p:origin x="-1086"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A3794C-6D00-4799-848D-4BB9AE500455}" type="doc">
      <dgm:prSet loTypeId="urn:microsoft.com/office/officeart/2005/8/layout/pyramid3" loCatId="pyramid" qsTypeId="urn:microsoft.com/office/officeart/2005/8/quickstyle/simple1" qsCatId="simple" csTypeId="urn:microsoft.com/office/officeart/2005/8/colors/accent1_2" csCatId="accent1" phldr="1"/>
      <dgm:spPr/>
    </dgm:pt>
    <dgm:pt modelId="{BEF5A742-5A4E-4F3E-AE60-114FC784D444}">
      <dgm:prSet phldrT="[Text]"/>
      <dgm:spPr>
        <a:solidFill>
          <a:srgbClr val="000099"/>
        </a:solidFill>
        <a:ln>
          <a:solidFill>
            <a:srgbClr val="000099"/>
          </a:solidFill>
        </a:ln>
      </dgm:spPr>
      <dgm:t>
        <a:bodyPr/>
        <a:lstStyle/>
        <a:p>
          <a:r>
            <a:rPr lang="en-CA" dirty="0" smtClean="0">
              <a:solidFill>
                <a:schemeClr val="bg1"/>
              </a:solidFill>
            </a:rPr>
            <a:t>General statement of the problem</a:t>
          </a:r>
          <a:endParaRPr lang="en-CA" dirty="0">
            <a:solidFill>
              <a:schemeClr val="bg1"/>
            </a:solidFill>
          </a:endParaRPr>
        </a:p>
      </dgm:t>
    </dgm:pt>
    <dgm:pt modelId="{8A31B5E0-7681-49AF-B58D-BAE19CDECA94}" type="parTrans" cxnId="{E50D621E-EB4C-4E8A-9E5D-F2EDBA23FB08}">
      <dgm:prSet/>
      <dgm:spPr/>
      <dgm:t>
        <a:bodyPr/>
        <a:lstStyle/>
        <a:p>
          <a:endParaRPr lang="en-CA"/>
        </a:p>
      </dgm:t>
    </dgm:pt>
    <dgm:pt modelId="{92AF3180-1310-40A2-A6A9-8659F285836A}" type="sibTrans" cxnId="{E50D621E-EB4C-4E8A-9E5D-F2EDBA23FB08}">
      <dgm:prSet/>
      <dgm:spPr/>
      <dgm:t>
        <a:bodyPr/>
        <a:lstStyle/>
        <a:p>
          <a:endParaRPr lang="en-CA"/>
        </a:p>
      </dgm:t>
    </dgm:pt>
    <dgm:pt modelId="{D3F979B2-10C7-406A-B654-D93C592285AD}">
      <dgm:prSet phldrT="[Text]"/>
      <dgm:spPr>
        <a:solidFill>
          <a:srgbClr val="0000CC"/>
        </a:solidFill>
      </dgm:spPr>
      <dgm:t>
        <a:bodyPr/>
        <a:lstStyle/>
        <a:p>
          <a:r>
            <a:rPr lang="en-CA" dirty="0" smtClean="0">
              <a:solidFill>
                <a:schemeClr val="bg1"/>
              </a:solidFill>
            </a:rPr>
            <a:t>Specific statements about what is known</a:t>
          </a:r>
          <a:endParaRPr lang="en-CA" dirty="0">
            <a:solidFill>
              <a:schemeClr val="bg1"/>
            </a:solidFill>
          </a:endParaRPr>
        </a:p>
      </dgm:t>
    </dgm:pt>
    <dgm:pt modelId="{A6E8CCDA-2B1B-4E90-8B46-EE3A30B1AFC0}" type="parTrans" cxnId="{772F2A82-5E47-423B-BE0C-33514F0216CD}">
      <dgm:prSet/>
      <dgm:spPr/>
      <dgm:t>
        <a:bodyPr/>
        <a:lstStyle/>
        <a:p>
          <a:endParaRPr lang="en-CA"/>
        </a:p>
      </dgm:t>
    </dgm:pt>
    <dgm:pt modelId="{80F21A5D-FA76-4482-A073-FFBA19C2183D}" type="sibTrans" cxnId="{772F2A82-5E47-423B-BE0C-33514F0216CD}">
      <dgm:prSet/>
      <dgm:spPr/>
      <dgm:t>
        <a:bodyPr/>
        <a:lstStyle/>
        <a:p>
          <a:endParaRPr lang="en-CA"/>
        </a:p>
      </dgm:t>
    </dgm:pt>
    <dgm:pt modelId="{17563137-0E3C-4415-9C0C-F472E99C2F32}">
      <dgm:prSet phldrT="[Text]" custT="1"/>
      <dgm:spPr/>
      <dgm:t>
        <a:bodyPr/>
        <a:lstStyle/>
        <a:p>
          <a:r>
            <a:rPr lang="en-CA" sz="1200" dirty="0" smtClean="0"/>
            <a:t>Hypothesis</a:t>
          </a:r>
        </a:p>
        <a:p>
          <a:endParaRPr lang="en-CA" sz="1200" dirty="0" smtClean="0"/>
        </a:p>
        <a:p>
          <a:endParaRPr lang="en-CA" sz="1050" dirty="0"/>
        </a:p>
      </dgm:t>
    </dgm:pt>
    <dgm:pt modelId="{3D5298B7-0690-4F15-8E0D-0043ADA22B65}" type="parTrans" cxnId="{DAEE7AC5-8EB5-4099-8C62-B178327A9D2E}">
      <dgm:prSet/>
      <dgm:spPr/>
      <dgm:t>
        <a:bodyPr/>
        <a:lstStyle/>
        <a:p>
          <a:endParaRPr lang="en-CA"/>
        </a:p>
      </dgm:t>
    </dgm:pt>
    <dgm:pt modelId="{41CF034B-2E6C-4310-B96F-EE6F863D8D75}" type="sibTrans" cxnId="{DAEE7AC5-8EB5-4099-8C62-B178327A9D2E}">
      <dgm:prSet/>
      <dgm:spPr/>
      <dgm:t>
        <a:bodyPr/>
        <a:lstStyle/>
        <a:p>
          <a:endParaRPr lang="en-CA"/>
        </a:p>
      </dgm:t>
    </dgm:pt>
    <dgm:pt modelId="{22405244-6A4C-4E58-8A50-BFF85ABBCF57}" type="pres">
      <dgm:prSet presAssocID="{3DA3794C-6D00-4799-848D-4BB9AE500455}" presName="Name0" presStyleCnt="0">
        <dgm:presLayoutVars>
          <dgm:dir/>
          <dgm:animLvl val="lvl"/>
          <dgm:resizeHandles val="exact"/>
        </dgm:presLayoutVars>
      </dgm:prSet>
      <dgm:spPr/>
    </dgm:pt>
    <dgm:pt modelId="{2E981948-0AF1-4F62-99AF-3D7B7EE74670}" type="pres">
      <dgm:prSet presAssocID="{BEF5A742-5A4E-4F3E-AE60-114FC784D444}" presName="Name8" presStyleCnt="0"/>
      <dgm:spPr/>
    </dgm:pt>
    <dgm:pt modelId="{8AF9EF6F-CBE2-4C41-803D-675D0A3E829E}" type="pres">
      <dgm:prSet presAssocID="{BEF5A742-5A4E-4F3E-AE60-114FC784D444}" presName="level" presStyleLbl="node1" presStyleIdx="0" presStyleCnt="3" custLinFactNeighborX="13149" custLinFactNeighborY="-1020">
        <dgm:presLayoutVars>
          <dgm:chMax val="1"/>
          <dgm:bulletEnabled val="1"/>
        </dgm:presLayoutVars>
      </dgm:prSet>
      <dgm:spPr/>
      <dgm:t>
        <a:bodyPr/>
        <a:lstStyle/>
        <a:p>
          <a:endParaRPr lang="en-US"/>
        </a:p>
      </dgm:t>
    </dgm:pt>
    <dgm:pt modelId="{969AF676-8FDE-4788-80DE-C1C60CC5BC84}" type="pres">
      <dgm:prSet presAssocID="{BEF5A742-5A4E-4F3E-AE60-114FC784D444}" presName="levelTx" presStyleLbl="revTx" presStyleIdx="0" presStyleCnt="0">
        <dgm:presLayoutVars>
          <dgm:chMax val="1"/>
          <dgm:bulletEnabled val="1"/>
        </dgm:presLayoutVars>
      </dgm:prSet>
      <dgm:spPr/>
      <dgm:t>
        <a:bodyPr/>
        <a:lstStyle/>
        <a:p>
          <a:endParaRPr lang="en-US"/>
        </a:p>
      </dgm:t>
    </dgm:pt>
    <dgm:pt modelId="{1B9476E4-DB9C-4D98-8B86-C1F4BDFC9D70}" type="pres">
      <dgm:prSet presAssocID="{D3F979B2-10C7-406A-B654-D93C592285AD}" presName="Name8" presStyleCnt="0"/>
      <dgm:spPr/>
    </dgm:pt>
    <dgm:pt modelId="{7365D210-583D-41B8-AABD-3787DD56558D}" type="pres">
      <dgm:prSet presAssocID="{D3F979B2-10C7-406A-B654-D93C592285AD}" presName="level" presStyleLbl="node1" presStyleIdx="1" presStyleCnt="3">
        <dgm:presLayoutVars>
          <dgm:chMax val="1"/>
          <dgm:bulletEnabled val="1"/>
        </dgm:presLayoutVars>
      </dgm:prSet>
      <dgm:spPr/>
      <dgm:t>
        <a:bodyPr/>
        <a:lstStyle/>
        <a:p>
          <a:endParaRPr lang="en-US"/>
        </a:p>
      </dgm:t>
    </dgm:pt>
    <dgm:pt modelId="{AD8402AD-16FF-4831-9633-6384A2364188}" type="pres">
      <dgm:prSet presAssocID="{D3F979B2-10C7-406A-B654-D93C592285AD}" presName="levelTx" presStyleLbl="revTx" presStyleIdx="0" presStyleCnt="0">
        <dgm:presLayoutVars>
          <dgm:chMax val="1"/>
          <dgm:bulletEnabled val="1"/>
        </dgm:presLayoutVars>
      </dgm:prSet>
      <dgm:spPr/>
      <dgm:t>
        <a:bodyPr/>
        <a:lstStyle/>
        <a:p>
          <a:endParaRPr lang="en-US"/>
        </a:p>
      </dgm:t>
    </dgm:pt>
    <dgm:pt modelId="{4E793026-3B4F-4293-A2EB-6EAEB5C686EA}" type="pres">
      <dgm:prSet presAssocID="{17563137-0E3C-4415-9C0C-F472E99C2F32}" presName="Name8" presStyleCnt="0"/>
      <dgm:spPr/>
    </dgm:pt>
    <dgm:pt modelId="{9E6D86E5-4312-4996-8867-D2550E28D9F4}" type="pres">
      <dgm:prSet presAssocID="{17563137-0E3C-4415-9C0C-F472E99C2F32}" presName="level" presStyleLbl="node1" presStyleIdx="2" presStyleCnt="3">
        <dgm:presLayoutVars>
          <dgm:chMax val="1"/>
          <dgm:bulletEnabled val="1"/>
        </dgm:presLayoutVars>
      </dgm:prSet>
      <dgm:spPr/>
      <dgm:t>
        <a:bodyPr/>
        <a:lstStyle/>
        <a:p>
          <a:endParaRPr lang="en-US"/>
        </a:p>
      </dgm:t>
    </dgm:pt>
    <dgm:pt modelId="{A0FAF5C7-50A5-41A8-A0B4-06982238573F}" type="pres">
      <dgm:prSet presAssocID="{17563137-0E3C-4415-9C0C-F472E99C2F32}" presName="levelTx" presStyleLbl="revTx" presStyleIdx="0" presStyleCnt="0">
        <dgm:presLayoutVars>
          <dgm:chMax val="1"/>
          <dgm:bulletEnabled val="1"/>
        </dgm:presLayoutVars>
      </dgm:prSet>
      <dgm:spPr/>
      <dgm:t>
        <a:bodyPr/>
        <a:lstStyle/>
        <a:p>
          <a:endParaRPr lang="en-US"/>
        </a:p>
      </dgm:t>
    </dgm:pt>
  </dgm:ptLst>
  <dgm:cxnLst>
    <dgm:cxn modelId="{6CC35642-68F0-477A-87A0-3D9D76227F7E}" type="presOf" srcId="{17563137-0E3C-4415-9C0C-F472E99C2F32}" destId="{A0FAF5C7-50A5-41A8-A0B4-06982238573F}" srcOrd="1" destOrd="0" presId="urn:microsoft.com/office/officeart/2005/8/layout/pyramid3"/>
    <dgm:cxn modelId="{5FD929DF-F2AF-47BB-93EA-023CBA9B2B1D}" type="presOf" srcId="{17563137-0E3C-4415-9C0C-F472E99C2F32}" destId="{9E6D86E5-4312-4996-8867-D2550E28D9F4}" srcOrd="0" destOrd="0" presId="urn:microsoft.com/office/officeart/2005/8/layout/pyramid3"/>
    <dgm:cxn modelId="{DAEE7AC5-8EB5-4099-8C62-B178327A9D2E}" srcId="{3DA3794C-6D00-4799-848D-4BB9AE500455}" destId="{17563137-0E3C-4415-9C0C-F472E99C2F32}" srcOrd="2" destOrd="0" parTransId="{3D5298B7-0690-4F15-8E0D-0043ADA22B65}" sibTransId="{41CF034B-2E6C-4310-B96F-EE6F863D8D75}"/>
    <dgm:cxn modelId="{E50D621E-EB4C-4E8A-9E5D-F2EDBA23FB08}" srcId="{3DA3794C-6D00-4799-848D-4BB9AE500455}" destId="{BEF5A742-5A4E-4F3E-AE60-114FC784D444}" srcOrd="0" destOrd="0" parTransId="{8A31B5E0-7681-49AF-B58D-BAE19CDECA94}" sibTransId="{92AF3180-1310-40A2-A6A9-8659F285836A}"/>
    <dgm:cxn modelId="{17016FA5-7322-41F9-9ACD-6DBCA4FB7F8D}" type="presOf" srcId="{3DA3794C-6D00-4799-848D-4BB9AE500455}" destId="{22405244-6A4C-4E58-8A50-BFF85ABBCF57}" srcOrd="0" destOrd="0" presId="urn:microsoft.com/office/officeart/2005/8/layout/pyramid3"/>
    <dgm:cxn modelId="{460802C8-A9AD-411C-B251-AF09288231E9}" type="presOf" srcId="{D3F979B2-10C7-406A-B654-D93C592285AD}" destId="{7365D210-583D-41B8-AABD-3787DD56558D}" srcOrd="0" destOrd="0" presId="urn:microsoft.com/office/officeart/2005/8/layout/pyramid3"/>
    <dgm:cxn modelId="{A9FA0D38-F8CB-4644-BD5C-4705CEEA938E}" type="presOf" srcId="{D3F979B2-10C7-406A-B654-D93C592285AD}" destId="{AD8402AD-16FF-4831-9633-6384A2364188}" srcOrd="1" destOrd="0" presId="urn:microsoft.com/office/officeart/2005/8/layout/pyramid3"/>
    <dgm:cxn modelId="{BC176A10-0AD4-45B9-A428-07CC471B9D84}" type="presOf" srcId="{BEF5A742-5A4E-4F3E-AE60-114FC784D444}" destId="{8AF9EF6F-CBE2-4C41-803D-675D0A3E829E}" srcOrd="0" destOrd="0" presId="urn:microsoft.com/office/officeart/2005/8/layout/pyramid3"/>
    <dgm:cxn modelId="{38277980-D0AE-4FB2-BC78-AF2086F2C93D}" type="presOf" srcId="{BEF5A742-5A4E-4F3E-AE60-114FC784D444}" destId="{969AF676-8FDE-4788-80DE-C1C60CC5BC84}" srcOrd="1" destOrd="0" presId="urn:microsoft.com/office/officeart/2005/8/layout/pyramid3"/>
    <dgm:cxn modelId="{772F2A82-5E47-423B-BE0C-33514F0216CD}" srcId="{3DA3794C-6D00-4799-848D-4BB9AE500455}" destId="{D3F979B2-10C7-406A-B654-D93C592285AD}" srcOrd="1" destOrd="0" parTransId="{A6E8CCDA-2B1B-4E90-8B46-EE3A30B1AFC0}" sibTransId="{80F21A5D-FA76-4482-A073-FFBA19C2183D}"/>
    <dgm:cxn modelId="{5C9D752F-0E2B-424A-95FB-FE431E351C24}" type="presParOf" srcId="{22405244-6A4C-4E58-8A50-BFF85ABBCF57}" destId="{2E981948-0AF1-4F62-99AF-3D7B7EE74670}" srcOrd="0" destOrd="0" presId="urn:microsoft.com/office/officeart/2005/8/layout/pyramid3"/>
    <dgm:cxn modelId="{E4C1C5C7-CA83-407B-A8E2-46E591509FAB}" type="presParOf" srcId="{2E981948-0AF1-4F62-99AF-3D7B7EE74670}" destId="{8AF9EF6F-CBE2-4C41-803D-675D0A3E829E}" srcOrd="0" destOrd="0" presId="urn:microsoft.com/office/officeart/2005/8/layout/pyramid3"/>
    <dgm:cxn modelId="{2F1F624F-593C-4F1F-BE86-8D9D94AA38D5}" type="presParOf" srcId="{2E981948-0AF1-4F62-99AF-3D7B7EE74670}" destId="{969AF676-8FDE-4788-80DE-C1C60CC5BC84}" srcOrd="1" destOrd="0" presId="urn:microsoft.com/office/officeart/2005/8/layout/pyramid3"/>
    <dgm:cxn modelId="{ACF8F526-3054-42A6-B45A-50DC7CC52631}" type="presParOf" srcId="{22405244-6A4C-4E58-8A50-BFF85ABBCF57}" destId="{1B9476E4-DB9C-4D98-8B86-C1F4BDFC9D70}" srcOrd="1" destOrd="0" presId="urn:microsoft.com/office/officeart/2005/8/layout/pyramid3"/>
    <dgm:cxn modelId="{E59343AD-AF63-494B-BD9D-F6362FE04E44}" type="presParOf" srcId="{1B9476E4-DB9C-4D98-8B86-C1F4BDFC9D70}" destId="{7365D210-583D-41B8-AABD-3787DD56558D}" srcOrd="0" destOrd="0" presId="urn:microsoft.com/office/officeart/2005/8/layout/pyramid3"/>
    <dgm:cxn modelId="{80E0BC72-C6BC-4F01-98B6-A7CB3B912F59}" type="presParOf" srcId="{1B9476E4-DB9C-4D98-8B86-C1F4BDFC9D70}" destId="{AD8402AD-16FF-4831-9633-6384A2364188}" srcOrd="1" destOrd="0" presId="urn:microsoft.com/office/officeart/2005/8/layout/pyramid3"/>
    <dgm:cxn modelId="{34AC907F-F6BE-4646-AE26-DC3860241B4F}" type="presParOf" srcId="{22405244-6A4C-4E58-8A50-BFF85ABBCF57}" destId="{4E793026-3B4F-4293-A2EB-6EAEB5C686EA}" srcOrd="2" destOrd="0" presId="urn:microsoft.com/office/officeart/2005/8/layout/pyramid3"/>
    <dgm:cxn modelId="{E5C250E1-D041-4806-A53E-29B9054241ED}" type="presParOf" srcId="{4E793026-3B4F-4293-A2EB-6EAEB5C686EA}" destId="{9E6D86E5-4312-4996-8867-D2550E28D9F4}" srcOrd="0" destOrd="0" presId="urn:microsoft.com/office/officeart/2005/8/layout/pyramid3"/>
    <dgm:cxn modelId="{F27D7435-746D-4ECC-9BB3-8B4312CFBEE8}" type="presParOf" srcId="{4E793026-3B4F-4293-A2EB-6EAEB5C686EA}" destId="{A0FAF5C7-50A5-41A8-A0B4-06982238573F}"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1"/>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1"/>
            <a:ext cx="9144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38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68580" rIns="68580" anchor="ctr">
            <a:normAutofit/>
          </a:bodyPr>
          <a:lstStyle>
            <a:lvl1pPr marL="0" indent="0" algn="l">
              <a:lnSpc>
                <a:spcPct val="100000"/>
              </a:lnSpc>
              <a:spcBef>
                <a:spcPts val="0"/>
              </a:spcBef>
              <a:buNone/>
              <a:defRPr sz="1400">
                <a:solidFill>
                  <a:schemeClr val="tx1">
                    <a:lumMod val="95000"/>
                    <a:lumOff val="5000"/>
                  </a:schemeClr>
                </a:solidFill>
              </a:defRPr>
            </a:lvl1pPr>
            <a:lvl2pPr marL="342900" indent="0" algn="ctr">
              <a:buNone/>
              <a:defRPr sz="1400"/>
            </a:lvl2pPr>
            <a:lvl3pPr marL="685800" indent="0" algn="ctr">
              <a:buNone/>
              <a:defRPr sz="1400"/>
            </a:lvl3pPr>
            <a:lvl4pPr marL="1028700" indent="0" algn="ctr">
              <a:buNone/>
              <a:defRPr sz="1400"/>
            </a:lvl4pPr>
            <a:lvl5pPr marL="1371600" indent="0" algn="ctr">
              <a:buNone/>
              <a:defRPr sz="1400"/>
            </a:lvl5pPr>
            <a:lvl6pPr marL="1714500" indent="0" algn="ctr">
              <a:buNone/>
              <a:defRPr sz="1400"/>
            </a:lvl6pPr>
            <a:lvl7pPr marL="2057400" indent="0" algn="ctr">
              <a:buNone/>
              <a:defRPr sz="1400"/>
            </a:lvl7pPr>
            <a:lvl8pPr marL="2400300" indent="0" algn="ctr">
              <a:buNone/>
              <a:defRPr sz="1400"/>
            </a:lvl8pPr>
            <a:lvl9pPr marL="2743200" indent="0" algn="ctr">
              <a:buNone/>
              <a:defRPr sz="14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58C16F9-5E49-49C2-97F0-876CD4612EDD}" type="datetimeFigureOut">
              <a:rPr lang="en-CA" smtClean="0"/>
              <a:pPr/>
              <a:t>02/08/2016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28AB7B-7805-4C9A-9E2A-1B5044E4602D}" type="slidenum">
              <a:rPr lang="en-CA" smtClean="0"/>
              <a:pPr/>
              <a:t>‹#›</a:t>
            </a:fld>
            <a:endParaRPr lang="en-CA"/>
          </a:p>
        </p:txBody>
      </p:sp>
      <p:cxnSp>
        <p:nvCxnSpPr>
          <p:cNvPr id="8" name="Straight Connector 7"/>
          <p:cNvCxnSpPr/>
          <p:nvPr/>
        </p:nvCxnSpPr>
        <p:spPr>
          <a:xfrm flipV="1">
            <a:off x="6290132" y="5264107"/>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459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8C16F9-5E49-49C2-97F0-876CD4612EDD}" type="datetimeFigureOut">
              <a:rPr lang="en-CA" smtClean="0"/>
              <a:pPr/>
              <a:t>02/08/2016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28AB7B-7805-4C9A-9E2A-1B5044E4602D}" type="slidenum">
              <a:rPr lang="en-CA" smtClean="0"/>
              <a:pPr/>
              <a:t>‹#›</a:t>
            </a:fld>
            <a:endParaRPr lang="en-CA"/>
          </a:p>
        </p:txBody>
      </p:sp>
    </p:spTree>
    <p:extLst>
      <p:ext uri="{BB962C8B-B14F-4D97-AF65-F5344CB8AC3E}">
        <p14:creationId xmlns:p14="http://schemas.microsoft.com/office/powerpoint/2010/main" val="2644764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34290" tIns="68580" rIns="34290" bIns="6858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8C16F9-5E49-49C2-97F0-876CD4612EDD}" type="datetimeFigureOut">
              <a:rPr lang="en-CA" smtClean="0"/>
              <a:pPr/>
              <a:t>02/08/2016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28AB7B-7805-4C9A-9E2A-1B5044E4602D}" type="slidenum">
              <a:rPr lang="en-CA" smtClean="0"/>
              <a:pPr/>
              <a:t>‹#›</a:t>
            </a:fld>
            <a:endParaRPr lang="en-CA"/>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493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821267"/>
            <a:ext cx="7290054" cy="939800"/>
          </a:xfrm>
        </p:spPr>
        <p:txBody>
          <a:bodyPr>
            <a:noAutofit/>
          </a:bodyPr>
          <a:lstStyle>
            <a:lvl1pPr>
              <a:defRPr sz="4000" b="1"/>
            </a:lvl1pPr>
          </a:lstStyle>
          <a:p>
            <a:r>
              <a:rPr lang="en-US" dirty="0" smtClean="0"/>
              <a:t>Click to edit Master title style</a:t>
            </a:r>
            <a:endParaRPr lang="en-US" dirty="0"/>
          </a:p>
        </p:txBody>
      </p:sp>
      <p:sp>
        <p:nvSpPr>
          <p:cNvPr id="3" name="Content Placeholder 2"/>
          <p:cNvSpPr>
            <a:spLocks noGrp="1"/>
          </p:cNvSpPr>
          <p:nvPr>
            <p:ph idx="1"/>
          </p:nvPr>
        </p:nvSpPr>
        <p:spPr>
          <a:xfrm>
            <a:off x="768097" y="1905000"/>
            <a:ext cx="7290055" cy="4404360"/>
          </a:xfrm>
        </p:spPr>
        <p:txBody>
          <a:bodyPr/>
          <a:lstStyle>
            <a:lvl1pPr>
              <a:defRPr sz="2800"/>
            </a:lvl1pPr>
            <a:lvl2pPr>
              <a:defRPr sz="24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58C16F9-5E49-49C2-97F0-876CD4612EDD}" type="datetimeFigureOut">
              <a:rPr lang="en-CA" smtClean="0"/>
              <a:pPr/>
              <a:t>02/08/2016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28AB7B-7805-4C9A-9E2A-1B5044E4602D}" type="slidenum">
              <a:rPr lang="en-CA" smtClean="0"/>
              <a:pPr/>
              <a:t>‹#›</a:t>
            </a:fld>
            <a:endParaRPr lang="en-CA"/>
          </a:p>
        </p:txBody>
      </p:sp>
    </p:spTree>
    <p:extLst>
      <p:ext uri="{BB962C8B-B14F-4D97-AF65-F5344CB8AC3E}">
        <p14:creationId xmlns:p14="http://schemas.microsoft.com/office/powerpoint/2010/main" val="312439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1"/>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1"/>
            <a:ext cx="9144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3800" b="0" spc="15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68580" rIns="68580" anchor="ctr">
            <a:normAutofit/>
          </a:bodyPr>
          <a:lstStyle>
            <a:lvl1pPr marL="0" indent="0">
              <a:lnSpc>
                <a:spcPct val="100000"/>
              </a:lnSpc>
              <a:spcBef>
                <a:spcPts val="0"/>
              </a:spcBef>
              <a:buNone/>
              <a:defRPr sz="1400">
                <a:solidFill>
                  <a:schemeClr val="tx1">
                    <a:lumMod val="95000"/>
                    <a:lumOff val="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8C16F9-5E49-49C2-97F0-876CD4612EDD}" type="datetimeFigureOut">
              <a:rPr lang="en-CA" smtClean="0"/>
              <a:pPr/>
              <a:t>02/08/2016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28AB7B-7805-4C9A-9E2A-1B5044E4602D}" type="slidenum">
              <a:rPr lang="en-CA" smtClean="0"/>
              <a:pPr/>
              <a:t>‹#›</a:t>
            </a:fld>
            <a:endParaRPr lang="en-CA"/>
          </a:p>
        </p:txBody>
      </p:sp>
      <p:cxnSp>
        <p:nvCxnSpPr>
          <p:cNvPr id="8" name="Straight Connector 7"/>
          <p:cNvCxnSpPr/>
          <p:nvPr/>
        </p:nvCxnSpPr>
        <p:spPr>
          <a:xfrm flipV="1">
            <a:off x="6290132" y="5264107"/>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9544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812800"/>
            <a:ext cx="7290054" cy="948267"/>
          </a:xfrm>
        </p:spPr>
        <p:txBody>
          <a:bodyPr>
            <a:noAutofit/>
          </a:bodyPr>
          <a:lstStyle>
            <a:lvl1pPr>
              <a:defRPr sz="4000" b="1"/>
            </a:lvl1pPr>
          </a:lstStyle>
          <a:p>
            <a:r>
              <a:rPr lang="en-US" smtClean="0"/>
              <a:t>Click to edit Master title style</a:t>
            </a:r>
            <a:endParaRPr lang="en-US" dirty="0"/>
          </a:p>
        </p:txBody>
      </p:sp>
      <p:sp>
        <p:nvSpPr>
          <p:cNvPr id="3" name="Content Placeholder 2"/>
          <p:cNvSpPr>
            <a:spLocks noGrp="1"/>
          </p:cNvSpPr>
          <p:nvPr>
            <p:ph sz="half" idx="1"/>
          </p:nvPr>
        </p:nvSpPr>
        <p:spPr>
          <a:xfrm>
            <a:off x="768095" y="1837267"/>
            <a:ext cx="3566160" cy="4472093"/>
          </a:xfrm>
        </p:spPr>
        <p:txBody>
          <a:bodyPr>
            <a:normAutofit/>
          </a:bodyPr>
          <a:lstStyle>
            <a:lvl1pPr>
              <a:defRPr sz="2800"/>
            </a:lvl1pPr>
            <a:lvl2pPr>
              <a:defRPr sz="24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91990" y="1837267"/>
            <a:ext cx="3566160" cy="4472093"/>
          </a:xfrm>
        </p:spPr>
        <p:txBody>
          <a:bodyPr>
            <a:normAutofit/>
          </a:bodyPr>
          <a:lstStyle>
            <a:lvl1pPr>
              <a:defRPr sz="2800"/>
            </a:lvl1pPr>
            <a:lvl2pPr>
              <a:defRPr sz="24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8C16F9-5E49-49C2-97F0-876CD4612EDD}" type="datetimeFigureOut">
              <a:rPr lang="en-CA" smtClean="0"/>
              <a:pPr/>
              <a:t>02/08/2016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528AB7B-7805-4C9A-9E2A-1B5044E4602D}" type="slidenum">
              <a:rPr lang="en-CA" smtClean="0"/>
              <a:pPr/>
              <a:t>‹#›</a:t>
            </a:fld>
            <a:endParaRPr lang="en-CA"/>
          </a:p>
        </p:txBody>
      </p:sp>
    </p:spTree>
    <p:extLst>
      <p:ext uri="{BB962C8B-B14F-4D97-AF65-F5344CB8AC3E}">
        <p14:creationId xmlns:p14="http://schemas.microsoft.com/office/powerpoint/2010/main" val="1764338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846666"/>
            <a:ext cx="7290054" cy="922867"/>
          </a:xfrm>
        </p:spPr>
        <p:txBody>
          <a:bodyPr>
            <a:noAutofit/>
          </a:bodyPr>
          <a:lstStyle>
            <a:lvl1pPr>
              <a:defRPr sz="4000" b="1"/>
            </a:lvl1pPr>
          </a:lstStyle>
          <a:p>
            <a:r>
              <a:rPr lang="en-US" dirty="0" smtClean="0"/>
              <a:t>Click to edit Master title style</a:t>
            </a:r>
            <a:endParaRPr lang="en-US" dirty="0"/>
          </a:p>
        </p:txBody>
      </p:sp>
      <p:sp>
        <p:nvSpPr>
          <p:cNvPr id="3" name="Text Placeholder 2"/>
          <p:cNvSpPr>
            <a:spLocks noGrp="1"/>
          </p:cNvSpPr>
          <p:nvPr>
            <p:ph type="body" idx="1"/>
          </p:nvPr>
        </p:nvSpPr>
        <p:spPr>
          <a:xfrm>
            <a:off x="768096" y="1807088"/>
            <a:ext cx="3566160" cy="822960"/>
          </a:xfrm>
        </p:spPr>
        <p:txBody>
          <a:bodyPr lIns="102870" rIns="102870" anchor="ctr">
            <a:normAutofit/>
          </a:bodyPr>
          <a:lstStyle>
            <a:lvl1pPr marL="0" indent="0">
              <a:spcBef>
                <a:spcPts val="0"/>
              </a:spcBef>
              <a:spcAft>
                <a:spcPts val="0"/>
              </a:spcAft>
              <a:buNone/>
              <a:defRPr sz="2400" b="1" cap="none" baseline="0">
                <a:solidFill>
                  <a:schemeClr val="accent1"/>
                </a:solidFill>
                <a:latin typeface="+mn-lt"/>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768096" y="2683933"/>
            <a:ext cx="3566160" cy="3625428"/>
          </a:xfrm>
        </p:spPr>
        <p:txBody>
          <a:bodyPr>
            <a:normAutofit/>
          </a:bodyPr>
          <a:lstStyle>
            <a:lvl1pPr>
              <a:defRPr sz="2800"/>
            </a:lvl1pPr>
            <a:lvl2pPr>
              <a:defRPr sz="24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493166" y="1807088"/>
            <a:ext cx="3566160" cy="822960"/>
          </a:xfrm>
        </p:spPr>
        <p:txBody>
          <a:bodyPr lIns="102870" rIns="102870" anchor="ctr">
            <a:normAutofit/>
          </a:bodyPr>
          <a:lstStyle>
            <a:lvl1pPr marL="0" indent="0">
              <a:spcBef>
                <a:spcPts val="0"/>
              </a:spcBef>
              <a:spcAft>
                <a:spcPts val="0"/>
              </a:spcAft>
              <a:buNone/>
              <a:defRPr lang="en-US" sz="2400" b="1" kern="1200" cap="none" baseline="0" dirty="0">
                <a:solidFill>
                  <a:schemeClr val="accent1"/>
                </a:solidFill>
                <a:latin typeface="+mn-lt"/>
                <a:ea typeface="+mn-ea"/>
                <a:cs typeface="+mn-cs"/>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en-US" dirty="0" smtClean="0"/>
              <a:t>Click to edit Master text styles</a:t>
            </a:r>
          </a:p>
        </p:txBody>
      </p:sp>
      <p:sp>
        <p:nvSpPr>
          <p:cNvPr id="6" name="Content Placeholder 5"/>
          <p:cNvSpPr>
            <a:spLocks noGrp="1"/>
          </p:cNvSpPr>
          <p:nvPr>
            <p:ph sz="quarter" idx="4"/>
          </p:nvPr>
        </p:nvSpPr>
        <p:spPr>
          <a:xfrm>
            <a:off x="4493166" y="2683933"/>
            <a:ext cx="3566160" cy="3625428"/>
          </a:xfrm>
        </p:spPr>
        <p:txBody>
          <a:bodyPr>
            <a:normAutofit/>
          </a:bodyPr>
          <a:lstStyle>
            <a:lvl1pPr>
              <a:defRPr sz="2800"/>
            </a:lvl1pPr>
            <a:lvl2pPr>
              <a:defRPr sz="24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958C16F9-5E49-49C2-97F0-876CD4612EDD}" type="datetimeFigureOut">
              <a:rPr lang="en-CA" smtClean="0"/>
              <a:pPr/>
              <a:t>02/08/2016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528AB7B-7805-4C9A-9E2A-1B5044E4602D}" type="slidenum">
              <a:rPr lang="en-CA" smtClean="0"/>
              <a:pPr/>
              <a:t>‹#›</a:t>
            </a:fld>
            <a:endParaRPr lang="en-CA"/>
          </a:p>
        </p:txBody>
      </p:sp>
    </p:spTree>
    <p:extLst>
      <p:ext uri="{BB962C8B-B14F-4D97-AF65-F5344CB8AC3E}">
        <p14:creationId xmlns:p14="http://schemas.microsoft.com/office/powerpoint/2010/main" val="376393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8096" y="838200"/>
            <a:ext cx="7290054" cy="905933"/>
          </a:xfrm>
        </p:spPr>
        <p:txBody>
          <a:bodyPr>
            <a:noAutofit/>
          </a:bodyPr>
          <a:lstStyle>
            <a:lvl1pPr>
              <a:defRPr sz="4000" b="1"/>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958C16F9-5E49-49C2-97F0-876CD4612EDD}" type="datetimeFigureOut">
              <a:rPr lang="en-CA" smtClean="0"/>
              <a:pPr/>
              <a:t>02/08/2016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528AB7B-7805-4C9A-9E2A-1B5044E4602D}" type="slidenum">
              <a:rPr lang="en-CA" smtClean="0"/>
              <a:pPr/>
              <a:t>‹#›</a:t>
            </a:fld>
            <a:endParaRPr lang="en-CA"/>
          </a:p>
        </p:txBody>
      </p:sp>
    </p:spTree>
    <p:extLst>
      <p:ext uri="{BB962C8B-B14F-4D97-AF65-F5344CB8AC3E}">
        <p14:creationId xmlns:p14="http://schemas.microsoft.com/office/powerpoint/2010/main" val="3085347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8C16F9-5E49-49C2-97F0-876CD4612EDD}" type="datetimeFigureOut">
              <a:rPr lang="en-CA" smtClean="0"/>
              <a:pPr/>
              <a:t>02/08/2016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528AB7B-7805-4C9A-9E2A-1B5044E4602D}" type="slidenum">
              <a:rPr lang="en-CA" smtClean="0"/>
              <a:pPr/>
              <a:t>‹#›</a:t>
            </a:fld>
            <a:endParaRPr lang="en-CA"/>
          </a:p>
        </p:txBody>
      </p:sp>
    </p:spTree>
    <p:extLst>
      <p:ext uri="{BB962C8B-B14F-4D97-AF65-F5344CB8AC3E}">
        <p14:creationId xmlns:p14="http://schemas.microsoft.com/office/powerpoint/2010/main" val="3807256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0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5"/>
          </a:xfrm>
        </p:spPr>
        <p:txBody>
          <a:bodyPr lIns="68580" rIns="68580">
            <a:normAutofit/>
          </a:bodyPr>
          <a:lstStyle>
            <a:lvl1pPr marL="0" indent="0">
              <a:lnSpc>
                <a:spcPct val="108000"/>
              </a:lnSpc>
              <a:spcBef>
                <a:spcPts val="450"/>
              </a:spcBef>
              <a:buNone/>
              <a:defRPr sz="12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8C16F9-5E49-49C2-97F0-876CD4612EDD}" type="datetimeFigureOut">
              <a:rPr lang="en-CA" smtClean="0"/>
              <a:pPr/>
              <a:t>02/08/2016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528AB7B-7805-4C9A-9E2A-1B5044E4602D}" type="slidenum">
              <a:rPr lang="en-CA" smtClean="0"/>
              <a:pPr/>
              <a:t>‹#›</a:t>
            </a:fld>
            <a:endParaRPr lang="en-CA"/>
          </a:p>
        </p:txBody>
      </p:sp>
    </p:spTree>
    <p:extLst>
      <p:ext uri="{BB962C8B-B14F-4D97-AF65-F5344CB8AC3E}">
        <p14:creationId xmlns:p14="http://schemas.microsoft.com/office/powerpoint/2010/main" val="3744830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9"/>
            <a:ext cx="5829300" cy="1463040"/>
          </a:xfrm>
        </p:spPr>
        <p:txBody>
          <a:bodyPr anchor="ctr">
            <a:normAutofit/>
          </a:bodyPr>
          <a:lstStyle>
            <a:lvl1pPr algn="r">
              <a:defRPr sz="3800" spc="15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342900" tIns="274320" rIns="34290" bIns="3429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9"/>
            <a:ext cx="2400300" cy="1463040"/>
          </a:xfrm>
        </p:spPr>
        <p:txBody>
          <a:bodyPr lIns="68580" rIns="68580" anchor="ctr">
            <a:normAutofit/>
          </a:bodyPr>
          <a:lstStyle>
            <a:lvl1pPr marL="0" indent="0">
              <a:lnSpc>
                <a:spcPct val="100000"/>
              </a:lnSpc>
              <a:spcBef>
                <a:spcPts val="0"/>
              </a:spcBef>
              <a:buNone/>
              <a:defRPr sz="1400">
                <a:solidFill>
                  <a:schemeClr val="tx1">
                    <a:lumMod val="95000"/>
                    <a:lumOff val="5000"/>
                  </a:schemeClr>
                </a:solidFill>
              </a:defRPr>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8C16F9-5E49-49C2-97F0-876CD4612EDD}" type="datetimeFigureOut">
              <a:rPr lang="en-CA" smtClean="0"/>
              <a:pPr/>
              <a:t>02/08/2016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528AB7B-7805-4C9A-9E2A-1B5044E4602D}" type="slidenum">
              <a:rPr lang="en-CA" smtClean="0"/>
              <a:pPr/>
              <a:t>‹#›</a:t>
            </a:fld>
            <a:endParaRPr lang="en-CA"/>
          </a:p>
        </p:txBody>
      </p:sp>
      <p:cxnSp>
        <p:nvCxnSpPr>
          <p:cNvPr id="8" name="Straight Connector 7"/>
          <p:cNvCxnSpPr/>
          <p:nvPr/>
        </p:nvCxnSpPr>
        <p:spPr>
          <a:xfrm flipV="1">
            <a:off x="6290132" y="5264107"/>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3970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68580" tIns="34290" rIns="68580" bIns="3429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7" y="2286000"/>
            <a:ext cx="7290055" cy="4023360"/>
          </a:xfrm>
          <a:prstGeom prst="rect">
            <a:avLst/>
          </a:prstGeom>
        </p:spPr>
        <p:txBody>
          <a:bodyPr vert="horz" lIns="34290" tIns="34290" rIns="34290" bIns="3429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8" y="6470704"/>
            <a:ext cx="1615607" cy="274320"/>
          </a:xfrm>
          <a:prstGeom prst="rect">
            <a:avLst/>
          </a:prstGeom>
        </p:spPr>
        <p:txBody>
          <a:bodyPr vert="horz" lIns="68580" tIns="34290" rIns="68580" bIns="34290" rtlCol="0" anchor="ctr"/>
          <a:lstStyle>
            <a:lvl1pPr algn="l">
              <a:defRPr sz="800">
                <a:solidFill>
                  <a:schemeClr val="tx1">
                    <a:lumMod val="95000"/>
                    <a:lumOff val="5000"/>
                  </a:schemeClr>
                </a:solidFill>
                <a:latin typeface="+mj-lt"/>
              </a:defRPr>
            </a:lvl1pPr>
          </a:lstStyle>
          <a:p>
            <a:fld id="{958C16F9-5E49-49C2-97F0-876CD4612EDD}" type="datetimeFigureOut">
              <a:rPr lang="en-CA" smtClean="0"/>
              <a:pPr/>
              <a:t>02/08/2016</a:t>
            </a:fld>
            <a:endParaRPr lang="en-CA"/>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68580" tIns="34290" rIns="68580" bIns="34290" rtlCol="0" anchor="ctr"/>
          <a:lstStyle>
            <a:lvl1pPr algn="r">
              <a:defRPr sz="800" cap="all" baseline="0">
                <a:solidFill>
                  <a:schemeClr val="tx1">
                    <a:lumMod val="95000"/>
                    <a:lumOff val="5000"/>
                  </a:schemeClr>
                </a:solidFill>
                <a:latin typeface="+mj-lt"/>
              </a:defRPr>
            </a:lvl1pPr>
          </a:lstStyle>
          <a:p>
            <a:endParaRPr lang="en-CA"/>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68580" tIns="34290" rIns="68580" bIns="34290" rtlCol="0" anchor="ctr"/>
          <a:lstStyle>
            <a:lvl1pPr algn="l">
              <a:defRPr sz="800">
                <a:solidFill>
                  <a:schemeClr val="tx1">
                    <a:lumMod val="95000"/>
                    <a:lumOff val="5000"/>
                  </a:schemeClr>
                </a:solidFill>
                <a:latin typeface="+mj-lt"/>
              </a:defRPr>
            </a:lvl1pPr>
          </a:lstStyle>
          <a:p>
            <a:fld id="{5528AB7B-7805-4C9A-9E2A-1B5044E4602D}" type="slidenum">
              <a:rPr lang="en-CA" smtClean="0"/>
              <a:pPr/>
              <a:t>‹#›</a:t>
            </a:fld>
            <a:endParaRPr lang="en-CA"/>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0941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0000"/>
        </a:lnSpc>
        <a:spcBef>
          <a:spcPct val="0"/>
        </a:spcBef>
        <a:buNone/>
        <a:defRPr sz="3800" kern="1200" cap="all" spc="75" baseline="0">
          <a:solidFill>
            <a:schemeClr val="tx1">
              <a:lumMod val="95000"/>
              <a:lumOff val="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7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4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dx.doi.org/10.1016/j.tmrv.2014.08.00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4800" dirty="0" smtClean="0"/>
              <a:t>Thesis writing </a:t>
            </a:r>
            <a:r>
              <a:rPr lang="en-CA" sz="4800" dirty="0" err="1" smtClean="0"/>
              <a:t>booTcamp</a:t>
            </a:r>
            <a:endParaRPr lang="en-CA" sz="4800" dirty="0"/>
          </a:p>
        </p:txBody>
      </p:sp>
      <p:sp>
        <p:nvSpPr>
          <p:cNvPr id="3" name="Subtitle 2"/>
          <p:cNvSpPr>
            <a:spLocks noGrp="1"/>
          </p:cNvSpPr>
          <p:nvPr>
            <p:ph type="subTitle" idx="1"/>
          </p:nvPr>
        </p:nvSpPr>
        <p:spPr/>
        <p:txBody>
          <a:bodyPr>
            <a:normAutofit/>
          </a:bodyPr>
          <a:lstStyle/>
          <a:p>
            <a:r>
              <a:rPr lang="en-CA" sz="2400" dirty="0" smtClean="0"/>
              <a:t>Learning to write real good</a:t>
            </a:r>
            <a:endParaRPr lang="en-CA" sz="2400" dirty="0"/>
          </a:p>
        </p:txBody>
      </p:sp>
      <p:sp>
        <p:nvSpPr>
          <p:cNvPr id="4" name="Freeform 3"/>
          <p:cNvSpPr/>
          <p:nvPr/>
        </p:nvSpPr>
        <p:spPr>
          <a:xfrm>
            <a:off x="6482831" y="5787592"/>
            <a:ext cx="1425036" cy="206808"/>
          </a:xfrm>
          <a:custGeom>
            <a:avLst/>
            <a:gdLst>
              <a:gd name="connsiteX0" fmla="*/ 26094 w 1143694"/>
              <a:gd name="connsiteY0" fmla="*/ 172942 h 193867"/>
              <a:gd name="connsiteX1" fmla="*/ 119227 w 1143694"/>
              <a:gd name="connsiteY1" fmla="*/ 156009 h 193867"/>
              <a:gd name="connsiteX2" fmla="*/ 161560 w 1143694"/>
              <a:gd name="connsiteY2" fmla="*/ 147542 h 193867"/>
              <a:gd name="connsiteX3" fmla="*/ 364760 w 1143694"/>
              <a:gd name="connsiteY3" fmla="*/ 130609 h 193867"/>
              <a:gd name="connsiteX4" fmla="*/ 500227 w 1143694"/>
              <a:gd name="connsiteY4" fmla="*/ 113676 h 193867"/>
              <a:gd name="connsiteX5" fmla="*/ 1067494 w 1143694"/>
              <a:gd name="connsiteY5" fmla="*/ 105209 h 193867"/>
              <a:gd name="connsiteX6" fmla="*/ 1092894 w 1143694"/>
              <a:gd name="connsiteY6" fmla="*/ 96742 h 193867"/>
              <a:gd name="connsiteX7" fmla="*/ 1135227 w 1143694"/>
              <a:gd name="connsiteY7" fmla="*/ 45942 h 193867"/>
              <a:gd name="connsiteX8" fmla="*/ 1126760 w 1143694"/>
              <a:gd name="connsiteY8" fmla="*/ 3609 h 193867"/>
              <a:gd name="connsiteX9" fmla="*/ 1042094 w 1143694"/>
              <a:gd name="connsiteY9" fmla="*/ 20542 h 193867"/>
              <a:gd name="connsiteX10" fmla="*/ 1033627 w 1143694"/>
              <a:gd name="connsiteY10" fmla="*/ 45942 h 193867"/>
              <a:gd name="connsiteX11" fmla="*/ 1059027 w 1143694"/>
              <a:gd name="connsiteY11" fmla="*/ 130609 h 193867"/>
              <a:gd name="connsiteX12" fmla="*/ 1084427 w 1143694"/>
              <a:gd name="connsiteY12" fmla="*/ 147542 h 193867"/>
              <a:gd name="connsiteX13" fmla="*/ 1143694 w 1143694"/>
              <a:gd name="connsiteY13" fmla="*/ 189876 h 193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694" h="193867">
                <a:moveTo>
                  <a:pt x="26094" y="172942"/>
                </a:moveTo>
                <a:cubicBezTo>
                  <a:pt x="130721" y="152018"/>
                  <a:pt x="0" y="177688"/>
                  <a:pt x="119227" y="156009"/>
                </a:cubicBezTo>
                <a:cubicBezTo>
                  <a:pt x="133385" y="153435"/>
                  <a:pt x="147258" y="149131"/>
                  <a:pt x="161560" y="147542"/>
                </a:cubicBezTo>
                <a:cubicBezTo>
                  <a:pt x="414244" y="119467"/>
                  <a:pt x="140494" y="156994"/>
                  <a:pt x="364760" y="130609"/>
                </a:cubicBezTo>
                <a:cubicBezTo>
                  <a:pt x="435939" y="122235"/>
                  <a:pt x="411032" y="115993"/>
                  <a:pt x="500227" y="113676"/>
                </a:cubicBezTo>
                <a:cubicBezTo>
                  <a:pt x="689273" y="108766"/>
                  <a:pt x="878405" y="108031"/>
                  <a:pt x="1067494" y="105209"/>
                </a:cubicBezTo>
                <a:cubicBezTo>
                  <a:pt x="1075961" y="102387"/>
                  <a:pt x="1085468" y="101693"/>
                  <a:pt x="1092894" y="96742"/>
                </a:cubicBezTo>
                <a:cubicBezTo>
                  <a:pt x="1112452" y="83703"/>
                  <a:pt x="1122732" y="64685"/>
                  <a:pt x="1135227" y="45942"/>
                </a:cubicBezTo>
                <a:cubicBezTo>
                  <a:pt x="1132405" y="31831"/>
                  <a:pt x="1139255" y="10749"/>
                  <a:pt x="1126760" y="3609"/>
                </a:cubicBezTo>
                <a:cubicBezTo>
                  <a:pt x="1120443" y="0"/>
                  <a:pt x="1054683" y="17395"/>
                  <a:pt x="1042094" y="20542"/>
                </a:cubicBezTo>
                <a:cubicBezTo>
                  <a:pt x="1039272" y="29009"/>
                  <a:pt x="1033627" y="37017"/>
                  <a:pt x="1033627" y="45942"/>
                </a:cubicBezTo>
                <a:cubicBezTo>
                  <a:pt x="1033627" y="77915"/>
                  <a:pt x="1036075" y="107657"/>
                  <a:pt x="1059027" y="130609"/>
                </a:cubicBezTo>
                <a:cubicBezTo>
                  <a:pt x="1066222" y="137804"/>
                  <a:pt x="1076769" y="140841"/>
                  <a:pt x="1084427" y="147542"/>
                </a:cubicBezTo>
                <a:cubicBezTo>
                  <a:pt x="1137370" y="193867"/>
                  <a:pt x="1104932" y="189876"/>
                  <a:pt x="1143694" y="189876"/>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lIns="68580" tIns="34290" rIns="68580" bIns="34290" rtlCol="0" anchor="ctr"/>
          <a:lstStyle/>
          <a:p>
            <a:pPr algn="ctr"/>
            <a:endParaRPr lang="en-US"/>
          </a:p>
        </p:txBody>
      </p:sp>
      <p:sp>
        <p:nvSpPr>
          <p:cNvPr id="5" name="TextBox 4"/>
          <p:cNvSpPr txBox="1"/>
          <p:nvPr/>
        </p:nvSpPr>
        <p:spPr>
          <a:xfrm>
            <a:off x="6752168" y="6036735"/>
            <a:ext cx="788549" cy="284693"/>
          </a:xfrm>
          <a:prstGeom prst="rect">
            <a:avLst/>
          </a:prstGeom>
          <a:noFill/>
        </p:spPr>
        <p:txBody>
          <a:bodyPr wrap="none" lIns="68580" tIns="34290" rIns="68580" bIns="34290" rtlCol="0">
            <a:spAutoFit/>
          </a:bodyPr>
          <a:lstStyle/>
          <a:p>
            <a:r>
              <a:rPr lang="en-US" dirty="0" smtClean="0"/>
              <a:t>very well</a:t>
            </a:r>
            <a:endParaRPr lang="en-US" dirty="0"/>
          </a:p>
        </p:txBody>
      </p:sp>
    </p:spTree>
    <p:extLst>
      <p:ext uri="{BB962C8B-B14F-4D97-AF65-F5344CB8AC3E}">
        <p14:creationId xmlns:p14="http://schemas.microsoft.com/office/powerpoint/2010/main" val="216763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Thesis basics – the materials and methods</a:t>
            </a:r>
            <a:endParaRPr lang="en-CA"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smtClean="0"/>
              <a:t>Detailed description of the work you did. THIS IS NOT FOR NATURE. The methods should be more detailed than anything you would have provided for a manuscript, and should include suppliers and solution contents.</a:t>
            </a:r>
          </a:p>
          <a:p>
            <a:pPr>
              <a:buFont typeface="Arial" panose="020B0604020202020204" pitchFamily="34" charset="0"/>
              <a:buChar char="•"/>
            </a:pPr>
            <a:r>
              <a:rPr lang="en-CA" dirty="0" smtClean="0"/>
              <a:t>Do not copy from a manuscript</a:t>
            </a:r>
            <a:endParaRPr lang="en-CA" dirty="0"/>
          </a:p>
        </p:txBody>
      </p:sp>
    </p:spTree>
    <p:extLst>
      <p:ext uri="{BB962C8B-B14F-4D97-AF65-F5344CB8AC3E}">
        <p14:creationId xmlns:p14="http://schemas.microsoft.com/office/powerpoint/2010/main" val="1509253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Thesis basics – the results</a:t>
            </a:r>
            <a:endParaRPr lang="en-CA" dirty="0"/>
          </a:p>
        </p:txBody>
      </p:sp>
      <p:sp>
        <p:nvSpPr>
          <p:cNvPr id="3" name="Content Placeholder 2"/>
          <p:cNvSpPr>
            <a:spLocks noGrp="1"/>
          </p:cNvSpPr>
          <p:nvPr>
            <p:ph idx="1"/>
          </p:nvPr>
        </p:nvSpPr>
        <p:spPr>
          <a:xfrm>
            <a:off x="768097" y="2286000"/>
            <a:ext cx="7290055" cy="1686560"/>
          </a:xfrm>
        </p:spPr>
        <p:txBody>
          <a:bodyPr>
            <a:normAutofit fontScale="92500" lnSpcReduction="20000"/>
          </a:bodyPr>
          <a:lstStyle/>
          <a:p>
            <a:pPr>
              <a:buFont typeface="Arial" panose="020B0604020202020204" pitchFamily="34" charset="0"/>
              <a:buChar char="•"/>
            </a:pPr>
            <a:r>
              <a:rPr lang="en-CA" dirty="0" smtClean="0"/>
              <a:t>A technical description of your observations, without any conclusions or interpretations.</a:t>
            </a:r>
          </a:p>
          <a:p>
            <a:pPr>
              <a:buFont typeface="Arial" panose="020B0604020202020204" pitchFamily="34" charset="0"/>
              <a:buChar char="•"/>
            </a:pPr>
            <a:r>
              <a:rPr lang="en-CA" dirty="0" smtClean="0"/>
              <a:t>The results section should be written in such a way that you should be able to understand the results without seeing the figures</a:t>
            </a:r>
            <a:endParaRPr lang="en-CA" dirty="0"/>
          </a:p>
        </p:txBody>
      </p:sp>
      <p:sp>
        <p:nvSpPr>
          <p:cNvPr id="4" name="Rounded Rectangle 3"/>
          <p:cNvSpPr/>
          <p:nvPr/>
        </p:nvSpPr>
        <p:spPr>
          <a:xfrm>
            <a:off x="2141220" y="4226560"/>
            <a:ext cx="4861560" cy="2316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CA" dirty="0" smtClean="0"/>
              <a:t>Get into pairs. One of you will be shown a figure of simulated data, and will describe the data to your colleague for them to draw.</a:t>
            </a:r>
            <a:endParaRPr lang="en-CA" dirty="0"/>
          </a:p>
        </p:txBody>
      </p:sp>
    </p:spTree>
    <p:extLst>
      <p:ext uri="{BB962C8B-B14F-4D97-AF65-F5344CB8AC3E}">
        <p14:creationId xmlns:p14="http://schemas.microsoft.com/office/powerpoint/2010/main" val="3170128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Practical EXERCISE #3 - </a:t>
            </a:r>
            <a:r>
              <a:rPr lang="en-CA" dirty="0" err="1" smtClean="0"/>
              <a:t>REsults</a:t>
            </a:r>
            <a:endParaRPr lang="en-CA" dirty="0"/>
          </a:p>
        </p:txBody>
      </p:sp>
      <p:sp>
        <p:nvSpPr>
          <p:cNvPr id="3" name="Content Placeholder 2"/>
          <p:cNvSpPr>
            <a:spLocks noGrp="1"/>
          </p:cNvSpPr>
          <p:nvPr>
            <p:ph idx="1"/>
          </p:nvPr>
        </p:nvSpPr>
        <p:spPr/>
        <p:txBody>
          <a:bodyPr/>
          <a:lstStyle/>
          <a:p>
            <a:endParaRPr lang="en-CA"/>
          </a:p>
        </p:txBody>
      </p:sp>
      <p:pic>
        <p:nvPicPr>
          <p:cNvPr id="1026" name="Picture 2" descr="C:\Users\nwiperbergeron\Dropbox\manuscripts in preparation\self renewal manuscript\Development For Submission\Final\Figures\TIF\Supplemental Figure 1.tif"/>
          <p:cNvPicPr>
            <a:picLocks noChangeAspect="1" noChangeArrowheads="1"/>
          </p:cNvPicPr>
          <p:nvPr/>
        </p:nvPicPr>
        <p:blipFill>
          <a:blip r:embed="rId2" cstate="print"/>
          <a:srcRect/>
          <a:stretch>
            <a:fillRect/>
          </a:stretch>
        </p:blipFill>
        <p:spPr bwMode="auto">
          <a:xfrm>
            <a:off x="933979" y="2005542"/>
            <a:ext cx="5536732" cy="2761191"/>
          </a:xfrm>
          <a:prstGeom prst="rect">
            <a:avLst/>
          </a:prstGeom>
          <a:noFill/>
        </p:spPr>
      </p:pic>
      <p:sp>
        <p:nvSpPr>
          <p:cNvPr id="5" name="TextBox 4"/>
          <p:cNvSpPr txBox="1"/>
          <p:nvPr/>
        </p:nvSpPr>
        <p:spPr>
          <a:xfrm>
            <a:off x="3725335" y="3725331"/>
            <a:ext cx="755015" cy="307777"/>
          </a:xfrm>
          <a:prstGeom prst="rect">
            <a:avLst/>
          </a:prstGeom>
          <a:solidFill>
            <a:schemeClr val="bg1"/>
          </a:solidFill>
        </p:spPr>
        <p:txBody>
          <a:bodyPr wrap="none" lIns="0" rIns="0" rtlCol="0">
            <a:spAutoFit/>
          </a:bodyPr>
          <a:lstStyle/>
          <a:p>
            <a:r>
              <a:rPr lang="en-US" dirty="0" smtClean="0">
                <a:latin typeface="Arial" pitchFamily="34" charset="0"/>
                <a:cs typeface="Arial" pitchFamily="34" charset="0"/>
              </a:rPr>
              <a:t>treatment</a:t>
            </a:r>
            <a:endParaRPr lang="en-US" dirty="0">
              <a:latin typeface="Arial" pitchFamily="34" charset="0"/>
              <a:cs typeface="Arial" pitchFamily="34" charset="0"/>
            </a:endParaRPr>
          </a:p>
        </p:txBody>
      </p:sp>
      <p:sp>
        <p:nvSpPr>
          <p:cNvPr id="6" name="Rectangle 5"/>
          <p:cNvSpPr/>
          <p:nvPr/>
        </p:nvSpPr>
        <p:spPr>
          <a:xfrm>
            <a:off x="5638800" y="2269066"/>
            <a:ext cx="143934" cy="1439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638800" y="2065866"/>
            <a:ext cx="143934" cy="14393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757331" y="1989668"/>
            <a:ext cx="930063" cy="307777"/>
          </a:xfrm>
          <a:prstGeom prst="rect">
            <a:avLst/>
          </a:prstGeom>
          <a:noFill/>
        </p:spPr>
        <p:txBody>
          <a:bodyPr wrap="none" rtlCol="0">
            <a:spAutoFit/>
          </a:bodyPr>
          <a:lstStyle/>
          <a:p>
            <a:r>
              <a:rPr lang="en-US" dirty="0" smtClean="0">
                <a:latin typeface="Arial" pitchFamily="34" charset="0"/>
                <a:cs typeface="Arial" pitchFamily="34" charset="0"/>
              </a:rPr>
              <a:t>Wild-type</a:t>
            </a:r>
            <a:endParaRPr lang="en-US" dirty="0">
              <a:latin typeface="Arial" pitchFamily="34" charset="0"/>
              <a:cs typeface="Arial" pitchFamily="34" charset="0"/>
            </a:endParaRPr>
          </a:p>
        </p:txBody>
      </p:sp>
      <p:sp>
        <p:nvSpPr>
          <p:cNvPr id="9" name="TextBox 8"/>
          <p:cNvSpPr txBox="1"/>
          <p:nvPr/>
        </p:nvSpPr>
        <p:spPr>
          <a:xfrm>
            <a:off x="5757331" y="2192867"/>
            <a:ext cx="990977" cy="307777"/>
          </a:xfrm>
          <a:prstGeom prst="rect">
            <a:avLst/>
          </a:prstGeom>
          <a:noFill/>
        </p:spPr>
        <p:txBody>
          <a:bodyPr wrap="none" rtlCol="0">
            <a:spAutoFit/>
          </a:bodyPr>
          <a:lstStyle/>
          <a:p>
            <a:r>
              <a:rPr lang="en-US" dirty="0" smtClean="0">
                <a:latin typeface="Arial" pitchFamily="34" charset="0"/>
                <a:cs typeface="Arial" pitchFamily="34" charset="0"/>
              </a:rPr>
              <a:t>Knock-out</a:t>
            </a:r>
            <a:endParaRPr lang="en-US" dirty="0">
              <a:latin typeface="Arial" pitchFamily="34" charset="0"/>
              <a:cs typeface="Arial" pitchFamily="34" charset="0"/>
            </a:endParaRPr>
          </a:p>
        </p:txBody>
      </p:sp>
      <p:sp>
        <p:nvSpPr>
          <p:cNvPr id="10" name="Rectangle 9"/>
          <p:cNvSpPr/>
          <p:nvPr/>
        </p:nvSpPr>
        <p:spPr>
          <a:xfrm>
            <a:off x="905933" y="4343400"/>
            <a:ext cx="5664200" cy="6519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8389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Thesis basics – the discussion</a:t>
            </a:r>
            <a:endParaRPr lang="en-CA"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CA" dirty="0" smtClean="0"/>
              <a:t>This is where you interpret the results</a:t>
            </a:r>
          </a:p>
          <a:p>
            <a:pPr>
              <a:buFont typeface="Arial" panose="020B0604020202020204" pitchFamily="34" charset="0"/>
              <a:buChar char="•"/>
            </a:pPr>
            <a:r>
              <a:rPr lang="en-CA" dirty="0" smtClean="0"/>
              <a:t>Hardest section to write</a:t>
            </a:r>
          </a:p>
          <a:p>
            <a:pPr>
              <a:buFont typeface="Arial" panose="020B0604020202020204" pitchFamily="34" charset="0"/>
              <a:buChar char="•"/>
            </a:pPr>
            <a:r>
              <a:rPr lang="en-CA" dirty="0" smtClean="0"/>
              <a:t>APPROACH:</a:t>
            </a:r>
          </a:p>
          <a:p>
            <a:pPr lvl="2">
              <a:buFont typeface="Arial" panose="020B0604020202020204" pitchFamily="34" charset="0"/>
              <a:buChar char="•"/>
            </a:pPr>
            <a:r>
              <a:rPr lang="en-CA" sz="2000" dirty="0" smtClean="0"/>
              <a:t>Take each figure in order and look at it</a:t>
            </a:r>
          </a:p>
          <a:p>
            <a:pPr lvl="2">
              <a:buFont typeface="Arial" panose="020B0604020202020204" pitchFamily="34" charset="0"/>
              <a:buChar char="•"/>
            </a:pPr>
            <a:r>
              <a:rPr lang="en-CA" sz="2000" dirty="0" smtClean="0"/>
              <a:t>Ask: What does it mean? What was surprising? What else could the data mean? Can you explain inconsistencies with the literature?</a:t>
            </a:r>
          </a:p>
          <a:p>
            <a:pPr lvl="2">
              <a:buFont typeface="Arial" panose="020B0604020202020204" pitchFamily="34" charset="0"/>
              <a:buChar char="•"/>
            </a:pPr>
            <a:r>
              <a:rPr lang="en-CA" sz="2000" dirty="0" smtClean="0"/>
              <a:t>Not every figure will be this interesting, but you will find the ones that need additional interpretation.</a:t>
            </a:r>
          </a:p>
          <a:p>
            <a:pPr lvl="2">
              <a:buFont typeface="Arial" panose="020B0604020202020204" pitchFamily="34" charset="0"/>
              <a:buChar char="•"/>
            </a:pPr>
            <a:r>
              <a:rPr lang="en-CA" sz="2000" dirty="0" smtClean="0"/>
              <a:t>This takes practice</a:t>
            </a:r>
          </a:p>
          <a:p>
            <a:pPr lvl="2">
              <a:buFont typeface="Arial" panose="020B0604020202020204" pitchFamily="34" charset="0"/>
              <a:buChar char="•"/>
            </a:pPr>
            <a:r>
              <a:rPr lang="en-CA" sz="2000" dirty="0" smtClean="0"/>
              <a:t>This is the section where you can be more speculative and this makes it more fun to read.</a:t>
            </a:r>
          </a:p>
          <a:p>
            <a:pPr lvl="2">
              <a:buFont typeface="Arial" panose="020B0604020202020204" pitchFamily="34" charset="0"/>
              <a:buChar char="•"/>
            </a:pPr>
            <a:r>
              <a:rPr lang="en-CA" sz="2000" dirty="0" smtClean="0"/>
              <a:t>Your chance to put your work in the context of the field.</a:t>
            </a:r>
            <a:endParaRPr lang="en-CA" sz="2000" dirty="0"/>
          </a:p>
        </p:txBody>
      </p:sp>
    </p:spTree>
    <p:extLst>
      <p:ext uri="{BB962C8B-B14F-4D97-AF65-F5344CB8AC3E}">
        <p14:creationId xmlns:p14="http://schemas.microsoft.com/office/powerpoint/2010/main" val="50644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Discussion for the </a:t>
            </a:r>
            <a:br>
              <a:rPr lang="en-US" dirty="0" smtClean="0"/>
            </a:br>
            <a:r>
              <a:rPr lang="en-US" dirty="0" smtClean="0"/>
              <a:t>Thesis by article format</a:t>
            </a:r>
            <a:endParaRPr lang="en-US" dirty="0"/>
          </a:p>
        </p:txBody>
      </p:sp>
      <p:sp>
        <p:nvSpPr>
          <p:cNvPr id="3" name="Content Placeholder 2"/>
          <p:cNvSpPr>
            <a:spLocks noGrp="1"/>
          </p:cNvSpPr>
          <p:nvPr>
            <p:ph idx="1"/>
          </p:nvPr>
        </p:nvSpPr>
        <p:spPr/>
        <p:txBody>
          <a:bodyPr/>
          <a:lstStyle/>
          <a:p>
            <a:r>
              <a:rPr lang="en-US" dirty="0" smtClean="0"/>
              <a:t>Since you already have paper-level discussions in thesis, the general discussion has to be more “high-level”</a:t>
            </a:r>
          </a:p>
          <a:p>
            <a:pPr lvl="2"/>
            <a:r>
              <a:rPr lang="en-US" sz="2000" dirty="0" smtClean="0"/>
              <a:t>Future directions</a:t>
            </a:r>
          </a:p>
          <a:p>
            <a:pPr lvl="2"/>
            <a:r>
              <a:rPr lang="en-US" sz="2000" dirty="0" smtClean="0"/>
              <a:t>Speculations on importance/</a:t>
            </a:r>
            <a:r>
              <a:rPr lang="en-US" sz="2000" dirty="0" err="1" smtClean="0"/>
              <a:t>relaevance</a:t>
            </a:r>
            <a:r>
              <a:rPr lang="en-US" sz="2000" dirty="0" smtClean="0"/>
              <a:t> to other systems or disease</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Font typeface="Arial" pitchFamily="34" charset="0"/>
              <a:buChar char="•"/>
            </a:pPr>
            <a:r>
              <a:rPr lang="en-CA" dirty="0" smtClean="0"/>
              <a:t> recommended to use a 'name-year' system, and to  list references in alphabetical order (alphabetical name-year format)</a:t>
            </a:r>
          </a:p>
          <a:p>
            <a:pPr>
              <a:buFont typeface="Arial" pitchFamily="34" charset="0"/>
              <a:buChar char="•"/>
            </a:pPr>
            <a:r>
              <a:rPr lang="en-CA" dirty="0" smtClean="0"/>
              <a:t>For Thesis by Articles, references from articles and text should be consolidated into one list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art of scientific writing</a:t>
            </a:r>
            <a:endParaRPr lang="en-CA" dirty="0"/>
          </a:p>
        </p:txBody>
      </p:sp>
      <p:sp>
        <p:nvSpPr>
          <p:cNvPr id="3" name="Content Placeholder 2"/>
          <p:cNvSpPr>
            <a:spLocks noGrp="1"/>
          </p:cNvSpPr>
          <p:nvPr>
            <p:ph idx="1"/>
          </p:nvPr>
        </p:nvSpPr>
        <p:spPr/>
        <p:txBody>
          <a:bodyPr>
            <a:normAutofit lnSpcReduction="10000"/>
          </a:bodyPr>
          <a:lstStyle/>
          <a:p>
            <a:pPr marL="342900" indent="-342900">
              <a:buFont typeface="+mj-lt"/>
              <a:buAutoNum type="arabicPeriod"/>
            </a:pPr>
            <a:r>
              <a:rPr lang="en-CA" dirty="0" smtClean="0"/>
              <a:t>Linking your sections and ideas = cohesion</a:t>
            </a:r>
          </a:p>
          <a:p>
            <a:pPr marL="610362" lvl="2" indent="-342900"/>
            <a:r>
              <a:rPr lang="en-CA" dirty="0" smtClean="0"/>
              <a:t>You should have sentences that explain to the reader why you did the next experiment, or leading to the next idea to avoid confusing your reader and to build of knowledge. </a:t>
            </a:r>
          </a:p>
          <a:p>
            <a:pPr marL="342900" indent="-342900">
              <a:buFont typeface="+mj-lt"/>
              <a:buAutoNum type="arabicPeriod"/>
            </a:pPr>
            <a:r>
              <a:rPr lang="en-CA" dirty="0" smtClean="0"/>
              <a:t>Structure: repetition without boredom</a:t>
            </a:r>
          </a:p>
          <a:p>
            <a:pPr marL="610362" lvl="2" indent="-342900"/>
            <a:r>
              <a:rPr lang="en-US" dirty="0"/>
              <a:t>For each paragraph, summarize the main point of the paragraph. Make sure each sentence in the paragraph supports the main point. Check to see if the first sentence and the last sentence discuss the same topic</a:t>
            </a:r>
            <a:r>
              <a:rPr lang="en-US" dirty="0" smtClean="0"/>
              <a:t>.</a:t>
            </a:r>
          </a:p>
          <a:p>
            <a:pPr marL="342900" indent="-342900">
              <a:buFont typeface="+mj-lt"/>
              <a:buAutoNum type="arabicPeriod"/>
            </a:pPr>
            <a:r>
              <a:rPr lang="en-US" dirty="0" smtClean="0"/>
              <a:t>Avoid excessive hedging</a:t>
            </a:r>
          </a:p>
          <a:p>
            <a:pPr marL="610362" lvl="2" indent="-342900"/>
            <a:r>
              <a:rPr lang="en-US" i="1" dirty="0"/>
              <a:t>suggest</a:t>
            </a:r>
            <a:r>
              <a:rPr lang="en-US" dirty="0"/>
              <a:t>, </a:t>
            </a:r>
            <a:r>
              <a:rPr lang="en-US" i="1" dirty="0"/>
              <a:t>may</a:t>
            </a:r>
            <a:r>
              <a:rPr lang="en-US" dirty="0"/>
              <a:t>, </a:t>
            </a:r>
            <a:r>
              <a:rPr lang="en-US" i="1" dirty="0"/>
              <a:t>possibly</a:t>
            </a:r>
            <a:r>
              <a:rPr lang="en-US" dirty="0"/>
              <a:t>, </a:t>
            </a:r>
            <a:r>
              <a:rPr lang="en-CA" i="1" dirty="0"/>
              <a:t>at least in </a:t>
            </a:r>
            <a:r>
              <a:rPr lang="en-CA" i="1" dirty="0" smtClean="0"/>
              <a:t>part, </a:t>
            </a:r>
            <a:r>
              <a:rPr lang="en-US" dirty="0" smtClean="0"/>
              <a:t>and</a:t>
            </a:r>
            <a:r>
              <a:rPr lang="en-US" dirty="0"/>
              <a:t> </a:t>
            </a:r>
            <a:r>
              <a:rPr lang="en-US" i="1" dirty="0"/>
              <a:t>putative</a:t>
            </a:r>
            <a:r>
              <a:rPr lang="en-US" dirty="0"/>
              <a:t> are all </a:t>
            </a:r>
            <a:r>
              <a:rPr lang="en-US" dirty="0" smtClean="0"/>
              <a:t>hedges</a:t>
            </a:r>
          </a:p>
          <a:p>
            <a:pPr marL="342900" indent="-342900">
              <a:buFont typeface="+mj-lt"/>
              <a:buAutoNum type="arabicPeriod"/>
            </a:pPr>
            <a:r>
              <a:rPr lang="en-US" dirty="0" smtClean="0"/>
              <a:t>Avoid the passive voice</a:t>
            </a:r>
          </a:p>
          <a:p>
            <a:pPr marL="610362" lvl="2" indent="-342900"/>
            <a:r>
              <a:rPr lang="en-US" dirty="0" smtClean="0"/>
              <a:t>Has been, was shown to be – these are all character </a:t>
            </a:r>
            <a:r>
              <a:rPr lang="en-US" dirty="0" err="1" smtClean="0"/>
              <a:t>munchers</a:t>
            </a:r>
            <a:r>
              <a:rPr lang="en-US" dirty="0" smtClean="0"/>
              <a:t> and make your statements sound wishy-washy</a:t>
            </a:r>
            <a:endParaRPr lang="en-US" dirty="0"/>
          </a:p>
          <a:p>
            <a:pPr marL="473202" lvl="1" indent="-342900">
              <a:buFont typeface="+mj-lt"/>
              <a:buAutoNum type="arabicPeriod"/>
            </a:pPr>
            <a:endParaRPr lang="en-CA" dirty="0"/>
          </a:p>
        </p:txBody>
      </p:sp>
    </p:spTree>
    <p:extLst>
      <p:ext uri="{BB962C8B-B14F-4D97-AF65-F5344CB8AC3E}">
        <p14:creationId xmlns:p14="http://schemas.microsoft.com/office/powerpoint/2010/main" val="2436316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Passive voice vs. active voice</a:t>
            </a:r>
            <a:endParaRPr lang="en-CA" dirty="0"/>
          </a:p>
        </p:txBody>
      </p:sp>
      <p:sp>
        <p:nvSpPr>
          <p:cNvPr id="3" name="Content Placeholder 2"/>
          <p:cNvSpPr>
            <a:spLocks noGrp="1"/>
          </p:cNvSpPr>
          <p:nvPr>
            <p:ph idx="1"/>
          </p:nvPr>
        </p:nvSpPr>
        <p:spPr>
          <a:xfrm>
            <a:off x="768097" y="2286000"/>
            <a:ext cx="5503164" cy="4023360"/>
          </a:xfrm>
        </p:spPr>
        <p:txBody>
          <a:bodyPr>
            <a:normAutofit/>
          </a:bodyPr>
          <a:lstStyle/>
          <a:p>
            <a:pPr>
              <a:buFont typeface="Arial" panose="020B0604020202020204" pitchFamily="34" charset="0"/>
              <a:buChar char="•"/>
            </a:pPr>
            <a:r>
              <a:rPr lang="en-US" dirty="0"/>
              <a:t>Sentences are in passive voice when the subject in the sentence is the object of the action. </a:t>
            </a:r>
            <a:endParaRPr lang="en-US" dirty="0" smtClean="0"/>
          </a:p>
          <a:p>
            <a:pPr lvl="1">
              <a:buFont typeface="Arial" panose="020B0604020202020204" pitchFamily="34" charset="0"/>
              <a:buChar char="•"/>
            </a:pPr>
            <a:r>
              <a:rPr lang="en-US" dirty="0" smtClean="0"/>
              <a:t>Active</a:t>
            </a:r>
            <a:r>
              <a:rPr lang="en-US" dirty="0"/>
              <a:t>: The dog chased the ball.</a:t>
            </a:r>
            <a:br>
              <a:rPr lang="en-US" dirty="0"/>
            </a:br>
            <a:r>
              <a:rPr lang="en-US" dirty="0"/>
              <a:t>Passive: The ball was chased by the dog.</a:t>
            </a:r>
            <a:br>
              <a:rPr lang="en-US" dirty="0"/>
            </a:br>
            <a:r>
              <a:rPr lang="en-US" dirty="0"/>
              <a:t>Passive: The ball was chased.</a:t>
            </a:r>
            <a:br>
              <a:rPr lang="en-US" dirty="0"/>
            </a:br>
            <a:endParaRPr lang="en-US" dirty="0"/>
          </a:p>
          <a:p>
            <a:endParaRPr lang="en-CA" dirty="0"/>
          </a:p>
        </p:txBody>
      </p:sp>
      <p:sp>
        <p:nvSpPr>
          <p:cNvPr id="4" name="Line Callout 1 3"/>
          <p:cNvSpPr/>
          <p:nvPr/>
        </p:nvSpPr>
        <p:spPr>
          <a:xfrm>
            <a:off x="6827520" y="2024888"/>
            <a:ext cx="1882140" cy="1300480"/>
          </a:xfrm>
          <a:prstGeom prst="borderCallout1">
            <a:avLst>
              <a:gd name="adj1" fmla="val 47656"/>
              <a:gd name="adj2" fmla="val -641"/>
              <a:gd name="adj3" fmla="val 143490"/>
              <a:gd name="adj4" fmla="val -81427"/>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CA" dirty="0" smtClean="0"/>
              <a:t>Subject and verb are inverted</a:t>
            </a:r>
            <a:endParaRPr lang="en-CA" dirty="0"/>
          </a:p>
        </p:txBody>
      </p:sp>
      <p:sp>
        <p:nvSpPr>
          <p:cNvPr id="5" name="Line Callout 1 4"/>
          <p:cNvSpPr/>
          <p:nvPr/>
        </p:nvSpPr>
        <p:spPr>
          <a:xfrm>
            <a:off x="6827520" y="3627120"/>
            <a:ext cx="1882140" cy="1595120"/>
          </a:xfrm>
          <a:prstGeom prst="borderCallout1">
            <a:avLst>
              <a:gd name="adj1" fmla="val 49854"/>
              <a:gd name="adj2" fmla="val -1496"/>
              <a:gd name="adj3" fmla="val 46258"/>
              <a:gd name="adj4" fmla="val -118764"/>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CA" dirty="0" smtClean="0"/>
              <a:t>You can delete the subject completely</a:t>
            </a:r>
            <a:endParaRPr lang="en-CA" dirty="0"/>
          </a:p>
        </p:txBody>
      </p:sp>
      <p:sp>
        <p:nvSpPr>
          <p:cNvPr id="6" name="TextBox 5"/>
          <p:cNvSpPr txBox="1"/>
          <p:nvPr/>
        </p:nvSpPr>
        <p:spPr>
          <a:xfrm>
            <a:off x="4219787" y="4553374"/>
            <a:ext cx="1547540" cy="715581"/>
          </a:xfrm>
          <a:prstGeom prst="rect">
            <a:avLst/>
          </a:prstGeom>
          <a:noFill/>
        </p:spPr>
        <p:txBody>
          <a:bodyPr wrap="none" lIns="68580" tIns="34290" rIns="68580" bIns="34290" rtlCol="0">
            <a:spAutoFit/>
          </a:bodyPr>
          <a:lstStyle/>
          <a:p>
            <a:r>
              <a:rPr lang="en-CA" dirty="0" smtClean="0"/>
              <a:t>Increases ambiguity</a:t>
            </a:r>
          </a:p>
          <a:p>
            <a:r>
              <a:rPr lang="en-CA" dirty="0" smtClean="0"/>
              <a:t>Increases length</a:t>
            </a:r>
          </a:p>
          <a:p>
            <a:endParaRPr lang="en-CA" dirty="0"/>
          </a:p>
        </p:txBody>
      </p:sp>
      <p:sp>
        <p:nvSpPr>
          <p:cNvPr id="7" name="TextBox 6"/>
          <p:cNvSpPr txBox="1"/>
          <p:nvPr/>
        </p:nvSpPr>
        <p:spPr>
          <a:xfrm>
            <a:off x="288442" y="5598161"/>
            <a:ext cx="8421218" cy="715581"/>
          </a:xfrm>
          <a:prstGeom prst="rect">
            <a:avLst/>
          </a:prstGeom>
          <a:noFill/>
          <a:ln w="28575">
            <a:solidFill>
              <a:srgbClr val="000099"/>
            </a:solidFill>
          </a:ln>
        </p:spPr>
        <p:txBody>
          <a:bodyPr wrap="square" lIns="68580" tIns="34290" rIns="68580" bIns="34290" rtlCol="0">
            <a:spAutoFit/>
          </a:bodyPr>
          <a:lstStyle/>
          <a:p>
            <a:r>
              <a:rPr lang="en-CA" dirty="0" smtClean="0"/>
              <a:t>Use the passive voice when </a:t>
            </a:r>
            <a:r>
              <a:rPr lang="en-US" dirty="0" smtClean="0"/>
              <a:t>it moves the old information to the front and new information to the back, which can help connect two ideas. OVERUSE is harder to read, promotes ambiguity and makes you sound uncertain about your findings.</a:t>
            </a:r>
            <a:endParaRPr lang="en-CA" dirty="0"/>
          </a:p>
        </p:txBody>
      </p:sp>
    </p:spTree>
    <p:extLst>
      <p:ext uri="{BB962C8B-B14F-4D97-AF65-F5344CB8AC3E}">
        <p14:creationId xmlns:p14="http://schemas.microsoft.com/office/powerpoint/2010/main" val="2248263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Word and character counts</a:t>
            </a:r>
            <a:endParaRPr lang="en-CA" dirty="0"/>
          </a:p>
        </p:txBody>
      </p:sp>
      <p:sp>
        <p:nvSpPr>
          <p:cNvPr id="3" name="Content Placeholder 2"/>
          <p:cNvSpPr>
            <a:spLocks noGrp="1"/>
          </p:cNvSpPr>
          <p:nvPr>
            <p:ph idx="1"/>
          </p:nvPr>
        </p:nvSpPr>
        <p:spPr/>
        <p:txBody>
          <a:bodyPr>
            <a:normAutofit fontScale="70000" lnSpcReduction="20000"/>
          </a:bodyPr>
          <a:lstStyle/>
          <a:p>
            <a:r>
              <a:rPr lang="en-CA" dirty="0" smtClean="0"/>
              <a:t>Things that add length without adding value = inflation without value</a:t>
            </a:r>
          </a:p>
          <a:p>
            <a:r>
              <a:rPr lang="en-CA" dirty="0" smtClean="0"/>
              <a:t>as well as = and</a:t>
            </a:r>
          </a:p>
          <a:p>
            <a:r>
              <a:rPr lang="en-US" dirty="0" smtClean="0"/>
              <a:t>elucidate=show</a:t>
            </a:r>
            <a:endParaRPr lang="en-US" dirty="0"/>
          </a:p>
          <a:p>
            <a:r>
              <a:rPr lang="en-US" dirty="0" smtClean="0"/>
              <a:t>Very, extremely can be deleted in all cases</a:t>
            </a:r>
            <a:endParaRPr lang="en-US" dirty="0"/>
          </a:p>
          <a:p>
            <a:r>
              <a:rPr lang="en-US" dirty="0" smtClean="0"/>
              <a:t>Methodology=method</a:t>
            </a:r>
            <a:endParaRPr lang="en-US" dirty="0"/>
          </a:p>
          <a:p>
            <a:r>
              <a:rPr lang="en-US" dirty="0" smtClean="0"/>
              <a:t>Utilize=use</a:t>
            </a:r>
            <a:endParaRPr lang="en-US" dirty="0"/>
          </a:p>
          <a:p>
            <a:r>
              <a:rPr lang="en-US" dirty="0" smtClean="0"/>
              <a:t>Etiology=cause</a:t>
            </a:r>
            <a:endParaRPr lang="en-CA" dirty="0" smtClean="0"/>
          </a:p>
          <a:p>
            <a:r>
              <a:rPr lang="en-US" dirty="0" smtClean="0"/>
              <a:t>a </a:t>
            </a:r>
            <a:r>
              <a:rPr lang="en-US" dirty="0"/>
              <a:t>large number </a:t>
            </a:r>
            <a:r>
              <a:rPr lang="en-US" dirty="0" smtClean="0"/>
              <a:t>of =many</a:t>
            </a:r>
          </a:p>
          <a:p>
            <a:r>
              <a:rPr lang="en-US" dirty="0" smtClean="0"/>
              <a:t>due </a:t>
            </a:r>
            <a:r>
              <a:rPr lang="en-US" dirty="0"/>
              <a:t>to the fact </a:t>
            </a:r>
            <a:r>
              <a:rPr lang="en-US" dirty="0" smtClean="0"/>
              <a:t>that =because</a:t>
            </a:r>
            <a:endParaRPr lang="en-CA" dirty="0" smtClean="0"/>
          </a:p>
          <a:p>
            <a:r>
              <a:rPr lang="en-CA" dirty="0" smtClean="0"/>
              <a:t>In as much as = since</a:t>
            </a:r>
          </a:p>
          <a:p>
            <a:r>
              <a:rPr lang="en-CA" dirty="0" smtClean="0"/>
              <a:t>Ineffectual phrasing “</a:t>
            </a:r>
            <a:r>
              <a:rPr lang="en-US" dirty="0"/>
              <a:t>Note </a:t>
            </a:r>
            <a:r>
              <a:rPr lang="en-US" dirty="0" smtClean="0"/>
              <a:t>that, It </a:t>
            </a:r>
            <a:r>
              <a:rPr lang="en-US" dirty="0"/>
              <a:t>should be noted </a:t>
            </a:r>
            <a:r>
              <a:rPr lang="en-US" dirty="0" smtClean="0"/>
              <a:t>that, Respectively, It </a:t>
            </a:r>
            <a:r>
              <a:rPr lang="en-US" dirty="0"/>
              <a:t>is important to </a:t>
            </a:r>
            <a:r>
              <a:rPr lang="en-US" dirty="0" smtClean="0"/>
              <a:t>realize, So-called…”</a:t>
            </a:r>
            <a:endParaRPr lang="en-CA" dirty="0"/>
          </a:p>
        </p:txBody>
      </p:sp>
    </p:spTree>
    <p:extLst>
      <p:ext uri="{BB962C8B-B14F-4D97-AF65-F5344CB8AC3E}">
        <p14:creationId xmlns:p14="http://schemas.microsoft.com/office/powerpoint/2010/main" val="132574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graphicFrame>
        <p:nvGraphicFramePr>
          <p:cNvPr id="4" name="Content Placeholder 3"/>
          <p:cNvGraphicFramePr>
            <a:graphicFrameLocks noGrp="1"/>
          </p:cNvGraphicFramePr>
          <p:nvPr>
            <p:ph idx="1"/>
          </p:nvPr>
        </p:nvGraphicFramePr>
        <p:xfrm>
          <a:off x="2353733" y="254006"/>
          <a:ext cx="4639734" cy="6178323"/>
        </p:xfrm>
        <a:graphic>
          <a:graphicData uri="http://schemas.openxmlformats.org/drawingml/2006/table">
            <a:tbl>
              <a:tblPr/>
              <a:tblGrid>
                <a:gridCol w="2319867"/>
                <a:gridCol w="2319867"/>
              </a:tblGrid>
              <a:tr h="249243">
                <a:tc gridSpan="2">
                  <a:txBody>
                    <a:bodyPr/>
                    <a:lstStyle/>
                    <a:p>
                      <a:r>
                        <a:rPr lang="en-CA" sz="900">
                          <a:effectLst/>
                        </a:rPr>
                        <a:t>Elements of Style</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CA"/>
                    </a:p>
                  </a:txBody>
                  <a:tcPr/>
                </a:tc>
              </a:tr>
              <a:tr h="249243">
                <a:tc>
                  <a:txBody>
                    <a:bodyPr/>
                    <a:lstStyle/>
                    <a:p>
                      <a:r>
                        <a:rPr lang="en-CA" sz="900">
                          <a:effectLst/>
                        </a:rPr>
                        <a:t>Instead of</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Consider</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endParaRPr lang="en-CA" sz="900">
                        <a:effectLst/>
                      </a:endParaRP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endParaRPr lang="en-CA" sz="900">
                        <a:effectLst/>
                      </a:endParaRP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US" sz="900">
                          <a:effectLst/>
                        </a:rPr>
                        <a:t>the question as to whether</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whether</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US" sz="900">
                          <a:effectLst/>
                        </a:rPr>
                        <a:t>there is no doubt but that</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doubtless</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CA" sz="900">
                          <a:effectLst/>
                        </a:rPr>
                        <a:t>used for fuel purposes</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used for fuel</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CA" sz="900">
                          <a:effectLst/>
                        </a:rPr>
                        <a:t>in a careful manner</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carefully</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US" sz="900">
                          <a:effectLst/>
                        </a:rPr>
                        <a:t>this is a subject that</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this subject</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gridSpan="2">
                  <a:txBody>
                    <a:bodyPr/>
                    <a:lstStyle/>
                    <a:p>
                      <a:r>
                        <a:rPr lang="en-CA" sz="900">
                          <a:effectLst/>
                        </a:rPr>
                        <a:t>John Ludbrook</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CA"/>
                    </a:p>
                  </a:txBody>
                  <a:tcPr/>
                </a:tc>
              </a:tr>
              <a:tr h="249243">
                <a:tc>
                  <a:txBody>
                    <a:bodyPr/>
                    <a:lstStyle/>
                    <a:p>
                      <a:r>
                        <a:rPr lang="en-CA" sz="900">
                          <a:effectLst/>
                        </a:rPr>
                        <a:t>Instead of</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Consider</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endParaRPr lang="en-CA" sz="900">
                        <a:effectLst/>
                      </a:endParaRP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endParaRPr lang="en-CA" sz="900">
                        <a:effectLst/>
                      </a:endParaRP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CA" sz="900">
                          <a:effectLst/>
                        </a:rPr>
                        <a:t>a large majority of</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most</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CA" sz="900">
                          <a:effectLst/>
                        </a:rPr>
                        <a:t>has the capacity to</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can</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CA" sz="900">
                          <a:effectLst/>
                        </a:rPr>
                        <a:t>whether or not</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whether</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CA" sz="900">
                          <a:effectLst/>
                        </a:rPr>
                        <a:t>are in agreement</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agree</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CA" sz="900">
                          <a:effectLst/>
                        </a:rPr>
                        <a:t>prior to</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before</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CA" sz="900">
                          <a:effectLst/>
                        </a:rPr>
                        <a:t>subsequent to</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after</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US" sz="900">
                          <a:effectLst/>
                        </a:rPr>
                        <a:t>at this point in time</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now</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US" sz="900">
                          <a:effectLst/>
                        </a:rPr>
                        <a:t>due to the fact that</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because</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CA" sz="900">
                          <a:effectLst/>
                        </a:rPr>
                        <a:t>in the event that</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if</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CA" sz="900">
                          <a:effectLst/>
                        </a:rPr>
                        <a:t>a new initiative</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an initiative</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CA" sz="900">
                          <a:effectLst/>
                        </a:rPr>
                        <a:t>nearly unique</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unique/rare</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249243">
                <a:tc>
                  <a:txBody>
                    <a:bodyPr/>
                    <a:lstStyle/>
                    <a:p>
                      <a:r>
                        <a:rPr lang="en-US" sz="900">
                          <a:effectLst/>
                        </a:rPr>
                        <a:t>plays a key role in</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CA" sz="900">
                          <a:effectLst/>
                        </a:rPr>
                        <a:t>is essential to</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445734">
                <a:tc>
                  <a:txBody>
                    <a:bodyPr/>
                    <a:lstStyle/>
                    <a:p>
                      <a:r>
                        <a:rPr lang="en-US" sz="900">
                          <a:effectLst/>
                        </a:rPr>
                        <a:t>both cultures were equally affected</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r>
                        <a:rPr lang="en-US" sz="900" dirty="0">
                          <a:effectLst/>
                        </a:rPr>
                        <a:t>the cultures were equally affected</a:t>
                      </a:r>
                    </a:p>
                  </a:txBody>
                  <a:tcPr marL="9488" marR="9488" marT="12651" marB="1265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bl>
          </a:graphicData>
        </a:graphic>
      </p:graphicFrame>
      <p:pic>
        <p:nvPicPr>
          <p:cNvPr id="2049" name="Picture 1" descr="https://cgi.duke.edu/web/sciwriting/icon-x.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49240" y="2516718"/>
            <a:ext cx="178594" cy="2381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s://cgi.duke.edu/web/sciwriting/icon-chec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4039" y="2508251"/>
            <a:ext cx="178594" cy="2381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https://cgi.duke.edu/web/sciwriting/icon-x.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6907" y="510117"/>
            <a:ext cx="178594" cy="2381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cgi.duke.edu/web/sciwriting/icon-chec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6307" y="535517"/>
            <a:ext cx="178594"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7815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Outline</a:t>
            </a:r>
            <a:endParaRPr lang="en-CA" dirty="0"/>
          </a:p>
        </p:txBody>
      </p:sp>
      <p:sp>
        <p:nvSpPr>
          <p:cNvPr id="3" name="Content Placeholder 2"/>
          <p:cNvSpPr>
            <a:spLocks noGrp="1"/>
          </p:cNvSpPr>
          <p:nvPr>
            <p:ph idx="1"/>
          </p:nvPr>
        </p:nvSpPr>
        <p:spPr/>
        <p:txBody>
          <a:bodyPr>
            <a:normAutofit lnSpcReduction="10000"/>
          </a:bodyPr>
          <a:lstStyle/>
          <a:p>
            <a:pPr marL="342900" indent="-342900">
              <a:buFont typeface="+mj-lt"/>
              <a:buAutoNum type="arabicPeriod"/>
            </a:pPr>
            <a:r>
              <a:rPr lang="en-CA" dirty="0" smtClean="0"/>
              <a:t>Planning for success</a:t>
            </a:r>
          </a:p>
          <a:p>
            <a:pPr marL="342900" indent="-342900">
              <a:buFont typeface="+mj-lt"/>
              <a:buAutoNum type="arabicPeriod"/>
            </a:pPr>
            <a:r>
              <a:rPr lang="en-CA" dirty="0" smtClean="0"/>
              <a:t>Components of a thesis and available formats</a:t>
            </a:r>
          </a:p>
          <a:p>
            <a:pPr marL="473202" lvl="1" indent="-342900">
              <a:buFont typeface="+mj-lt"/>
              <a:buAutoNum type="arabicPeriod"/>
            </a:pPr>
            <a:r>
              <a:rPr lang="en-CA" dirty="0" smtClean="0"/>
              <a:t>The Introduction</a:t>
            </a:r>
          </a:p>
          <a:p>
            <a:pPr marL="473202" lvl="1" indent="-342900">
              <a:buFont typeface="+mj-lt"/>
              <a:buAutoNum type="arabicPeriod"/>
            </a:pPr>
            <a:r>
              <a:rPr lang="en-CA" dirty="0" smtClean="0"/>
              <a:t>The materials and methods</a:t>
            </a:r>
          </a:p>
          <a:p>
            <a:pPr marL="473202" lvl="1" indent="-342900">
              <a:buFont typeface="+mj-lt"/>
              <a:buAutoNum type="arabicPeriod"/>
            </a:pPr>
            <a:r>
              <a:rPr lang="en-CA" dirty="0" smtClean="0"/>
              <a:t>The results section</a:t>
            </a:r>
          </a:p>
          <a:p>
            <a:pPr marL="473202" lvl="1" indent="-342900">
              <a:buFont typeface="+mj-lt"/>
              <a:buAutoNum type="arabicPeriod"/>
            </a:pPr>
            <a:r>
              <a:rPr lang="en-CA" dirty="0" smtClean="0"/>
              <a:t>The dreaded discussion</a:t>
            </a:r>
          </a:p>
          <a:p>
            <a:pPr marL="342900" indent="-342900">
              <a:buFont typeface="+mj-lt"/>
              <a:buAutoNum type="arabicPeriod"/>
            </a:pPr>
            <a:r>
              <a:rPr lang="en-CA" dirty="0" smtClean="0"/>
              <a:t>Scientific writing style</a:t>
            </a:r>
          </a:p>
          <a:p>
            <a:pPr marL="342900" indent="-342900">
              <a:buFont typeface="+mj-lt"/>
              <a:buAutoNum type="arabicPeriod"/>
            </a:pPr>
            <a:r>
              <a:rPr lang="en-CA" dirty="0" smtClean="0"/>
              <a:t>Bringing out the significance</a:t>
            </a:r>
          </a:p>
          <a:p>
            <a:pPr marL="342900" indent="-342900">
              <a:buFont typeface="+mj-lt"/>
              <a:buAutoNum type="arabicPeriod"/>
            </a:pPr>
            <a:r>
              <a:rPr lang="en-CA" dirty="0" smtClean="0"/>
              <a:t>Learning to self-edit</a:t>
            </a:r>
          </a:p>
          <a:p>
            <a:pPr marL="342900" indent="-342900">
              <a:buFont typeface="+mj-lt"/>
              <a:buAutoNum type="arabicPeriod"/>
            </a:pPr>
            <a:r>
              <a:rPr lang="en-CA" dirty="0" smtClean="0"/>
              <a:t>Dealing with procrastination</a:t>
            </a:r>
          </a:p>
          <a:p>
            <a:pPr marL="342900" indent="-342900">
              <a:buFont typeface="+mj-lt"/>
              <a:buAutoNum type="arabicPeriod"/>
            </a:pPr>
            <a:endParaRPr lang="en-CA" dirty="0"/>
          </a:p>
        </p:txBody>
      </p:sp>
    </p:spTree>
    <p:extLst>
      <p:ext uri="{BB962C8B-B14F-4D97-AF65-F5344CB8AC3E}">
        <p14:creationId xmlns:p14="http://schemas.microsoft.com/office/powerpoint/2010/main" val="3354859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Exercise #3 – Focusing on clarity</a:t>
            </a:r>
            <a:endParaRPr lang="en-CA" dirty="0"/>
          </a:p>
        </p:txBody>
      </p:sp>
      <p:sp>
        <p:nvSpPr>
          <p:cNvPr id="3" name="Content Placeholder 2"/>
          <p:cNvSpPr>
            <a:spLocks noGrp="1"/>
          </p:cNvSpPr>
          <p:nvPr>
            <p:ph idx="1"/>
          </p:nvPr>
        </p:nvSpPr>
        <p:spPr/>
        <p:txBody>
          <a:bodyPr>
            <a:normAutofit fontScale="70000" lnSpcReduction="20000"/>
          </a:bodyPr>
          <a:lstStyle/>
          <a:p>
            <a:r>
              <a:rPr lang="en-US" dirty="0" smtClean="0"/>
              <a:t>Until recently, atypical hemolytic uremic syndrome (</a:t>
            </a:r>
            <a:r>
              <a:rPr lang="en-US" dirty="0" err="1" smtClean="0"/>
              <a:t>aHUS</a:t>
            </a:r>
            <a:r>
              <a:rPr lang="en-US" dirty="0" smtClean="0"/>
              <a:t>), conventionally defined in the pediatric literature as a syndrome of the triad of renal failure, </a:t>
            </a:r>
            <a:r>
              <a:rPr lang="en-US" dirty="0" err="1" smtClean="0"/>
              <a:t>microangiopathic</a:t>
            </a:r>
            <a:r>
              <a:rPr lang="en-US" dirty="0" smtClean="0"/>
              <a:t> hemolytic anemia, and thrombocytopenia without a </a:t>
            </a:r>
            <a:r>
              <a:rPr lang="en-US" dirty="0" err="1" smtClean="0"/>
              <a:t>prodrome</a:t>
            </a:r>
            <a:r>
              <a:rPr lang="en-US" dirty="0" smtClean="0"/>
              <a:t> of hemorrhagic diarrhea, has received little attention in adult practice because the patients are commonly given the diagnosis of thrombotic thrombocytopenic </a:t>
            </a:r>
            <a:r>
              <a:rPr lang="en-US" dirty="0" err="1" smtClean="0"/>
              <a:t>purpura</a:t>
            </a:r>
            <a:r>
              <a:rPr lang="en-US" dirty="0" smtClean="0"/>
              <a:t> (TTP) or TTP/HUS and treated as TTP with plasma exchange, augmented in refractory cases with </a:t>
            </a:r>
            <a:r>
              <a:rPr lang="en-US" dirty="0" err="1" smtClean="0"/>
              <a:t>rituximab</a:t>
            </a:r>
            <a:r>
              <a:rPr lang="en-US" dirty="0" smtClean="0"/>
              <a:t> and sometimes even </a:t>
            </a:r>
            <a:r>
              <a:rPr lang="en-US" dirty="0" err="1" smtClean="0"/>
              <a:t>splenectomy</a:t>
            </a:r>
            <a:r>
              <a:rPr lang="en-US" dirty="0" smtClean="0"/>
              <a:t>. Molecular studies have shown that the regulation of the alternative complement pathway is defective in many patients with conventionally defined </a:t>
            </a:r>
            <a:r>
              <a:rPr lang="en-US" dirty="0" err="1" smtClean="0"/>
              <a:t>aHUS</a:t>
            </a:r>
            <a:r>
              <a:rPr lang="en-US" dirty="0" smtClean="0"/>
              <a:t>. With this new knowledge and the findings of ADAMTS13 </a:t>
            </a:r>
            <a:r>
              <a:rPr lang="en-US" dirty="0" err="1" smtClean="0"/>
              <a:t>autoinhibitors</a:t>
            </a:r>
            <a:r>
              <a:rPr lang="en-US" dirty="0" smtClean="0"/>
              <a:t> or mutations in TTP, it is time to redefine </a:t>
            </a:r>
            <a:r>
              <a:rPr lang="en-US" dirty="0" err="1" smtClean="0"/>
              <a:t>aHUS</a:t>
            </a:r>
            <a:r>
              <a:rPr lang="en-US" dirty="0" smtClean="0"/>
              <a:t> as a disorder with propensity to the development of thrombotic </a:t>
            </a:r>
            <a:r>
              <a:rPr lang="en-US" dirty="0" err="1" smtClean="0"/>
              <a:t>microangiopathy</a:t>
            </a:r>
            <a:r>
              <a:rPr lang="en-US" dirty="0" smtClean="0"/>
              <a:t> due to defective regulation of the alternative complement pathway and TTP as a disorder with propensity to arteriolar and capillary thrombosis due to ADAMTS13 deficiency. This new definition provides a clear distinction of </a:t>
            </a:r>
            <a:r>
              <a:rPr lang="en-US" dirty="0" err="1" smtClean="0"/>
              <a:t>aHUS</a:t>
            </a:r>
            <a:r>
              <a:rPr lang="en-US" dirty="0" smtClean="0"/>
              <a:t> from TTP, encompasses patients without all 3 components of the triad, and provides the rationale for management with </a:t>
            </a:r>
            <a:r>
              <a:rPr lang="en-US" dirty="0" err="1" smtClean="0"/>
              <a:t>anticomplement</a:t>
            </a:r>
            <a:r>
              <a:rPr lang="en-US" dirty="0" smtClean="0"/>
              <a:t> therapy.</a:t>
            </a:r>
            <a:endParaRPr lang="en-CA" dirty="0"/>
          </a:p>
        </p:txBody>
      </p:sp>
      <p:sp>
        <p:nvSpPr>
          <p:cNvPr id="4" name="TextBox 3"/>
          <p:cNvSpPr txBox="1"/>
          <p:nvPr/>
        </p:nvSpPr>
        <p:spPr>
          <a:xfrm>
            <a:off x="2517475" y="6043123"/>
            <a:ext cx="6269280" cy="830997"/>
          </a:xfrm>
          <a:prstGeom prst="rect">
            <a:avLst/>
          </a:prstGeom>
          <a:noFill/>
        </p:spPr>
        <p:txBody>
          <a:bodyPr wrap="square" rtlCol="0">
            <a:spAutoFit/>
          </a:bodyPr>
          <a:lstStyle/>
          <a:p>
            <a:r>
              <a:rPr lang="en-US" sz="1200" dirty="0" smtClean="0"/>
              <a:t>A Mechanistic Approach to the Diagnosis and Management of Atypical Hemolytic Uremic Syndrome</a:t>
            </a:r>
          </a:p>
          <a:p>
            <a:r>
              <a:rPr lang="en-US" sz="1200" dirty="0" smtClean="0"/>
              <a:t>Han-</a:t>
            </a:r>
            <a:r>
              <a:rPr lang="en-US" sz="1200" dirty="0" err="1" smtClean="0"/>
              <a:t>Mou</a:t>
            </a:r>
            <a:r>
              <a:rPr lang="en-US" sz="1200" dirty="0" smtClean="0"/>
              <a:t> Tsai</a:t>
            </a:r>
          </a:p>
          <a:p>
            <a:r>
              <a:rPr lang="en-US" sz="1200" dirty="0" smtClean="0"/>
              <a:t>DOI: </a:t>
            </a:r>
            <a:r>
              <a:rPr lang="en-US" sz="1200" dirty="0" smtClean="0">
                <a:hlinkClick r:id="rId2"/>
              </a:rPr>
              <a:t>http://dx.doi.org/10.1016/j.tmrv.2014.08.004</a:t>
            </a:r>
            <a:endParaRPr lang="en-US" sz="1200" dirty="0" smtClean="0"/>
          </a:p>
          <a:p>
            <a:endParaRPr lang="en-US" sz="1200" dirty="0"/>
          </a:p>
        </p:txBody>
      </p:sp>
    </p:spTree>
    <p:extLst>
      <p:ext uri="{BB962C8B-B14F-4D97-AF65-F5344CB8AC3E}">
        <p14:creationId xmlns:p14="http://schemas.microsoft.com/office/powerpoint/2010/main" val="2127380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Pet PEEVES</a:t>
            </a:r>
            <a:endParaRPr lang="en-CA" dirty="0"/>
          </a:p>
        </p:txBody>
      </p:sp>
      <p:sp>
        <p:nvSpPr>
          <p:cNvPr id="3" name="Content Placeholder 2"/>
          <p:cNvSpPr>
            <a:spLocks noGrp="1"/>
          </p:cNvSpPr>
          <p:nvPr>
            <p:ph idx="1"/>
          </p:nvPr>
        </p:nvSpPr>
        <p:spPr/>
        <p:txBody>
          <a:bodyPr/>
          <a:lstStyle/>
          <a:p>
            <a:pPr marL="342900" indent="-342900">
              <a:buFont typeface="+mj-lt"/>
              <a:buAutoNum type="arabicPeriod"/>
            </a:pPr>
            <a:r>
              <a:rPr lang="en-CA" dirty="0" smtClean="0"/>
              <a:t>Utilize</a:t>
            </a:r>
          </a:p>
          <a:p>
            <a:pPr marL="342900" indent="-342900">
              <a:buFont typeface="+mj-lt"/>
              <a:buAutoNum type="arabicPeriod"/>
            </a:pPr>
            <a:r>
              <a:rPr lang="en-CA" dirty="0" smtClean="0"/>
              <a:t>that vs. which</a:t>
            </a:r>
          </a:p>
          <a:p>
            <a:pPr marL="342900" indent="-342900">
              <a:buFont typeface="+mj-lt"/>
              <a:buAutoNum type="arabicPeriod"/>
            </a:pPr>
            <a:r>
              <a:rPr lang="en-CA" dirty="0" smtClean="0"/>
              <a:t>Run-on sentences. Commas are speed bumps.</a:t>
            </a:r>
          </a:p>
          <a:p>
            <a:pPr marL="342900" indent="-342900">
              <a:buFont typeface="+mj-lt"/>
              <a:buAutoNum type="arabicPeriod"/>
            </a:pPr>
            <a:r>
              <a:rPr lang="en-US" dirty="0" smtClean="0"/>
              <a:t>very</a:t>
            </a:r>
            <a:r>
              <a:rPr lang="en-US" dirty="0"/>
              <a:t>, it should be noted, the fact, framework, mechanism, utilize, usage, methodology, methodologies</a:t>
            </a:r>
            <a:endParaRPr lang="en-CA" dirty="0" smtClean="0"/>
          </a:p>
          <a:p>
            <a:pPr marL="342900" indent="-342900">
              <a:buFont typeface="+mj-lt"/>
              <a:buAutoNum type="arabicPeriod"/>
            </a:pPr>
            <a:endParaRPr lang="en-CA" dirty="0" smtClean="0"/>
          </a:p>
          <a:p>
            <a:pPr marL="342900" indent="-342900">
              <a:buFont typeface="+mj-lt"/>
              <a:buAutoNum type="arabicPeriod"/>
            </a:pPr>
            <a:endParaRPr lang="en-CA" dirty="0"/>
          </a:p>
        </p:txBody>
      </p:sp>
    </p:spTree>
    <p:extLst>
      <p:ext uri="{BB962C8B-B14F-4D97-AF65-F5344CB8AC3E}">
        <p14:creationId xmlns:p14="http://schemas.microsoft.com/office/powerpoint/2010/main" val="988419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Self-editing tips and tricks</a:t>
            </a:r>
            <a:endParaRPr lang="en-CA" dirty="0"/>
          </a:p>
        </p:txBody>
      </p:sp>
      <p:sp>
        <p:nvSpPr>
          <p:cNvPr id="3" name="Content Placeholder 2"/>
          <p:cNvSpPr>
            <a:spLocks noGrp="1"/>
          </p:cNvSpPr>
          <p:nvPr>
            <p:ph idx="1"/>
          </p:nvPr>
        </p:nvSpPr>
        <p:spPr/>
        <p:txBody>
          <a:bodyPr/>
          <a:lstStyle/>
          <a:p>
            <a:pPr marL="342900" indent="-342900">
              <a:buFont typeface="+mj-lt"/>
              <a:buAutoNum type="arabicPeriod"/>
            </a:pPr>
            <a:r>
              <a:rPr lang="en-CA" dirty="0" smtClean="0"/>
              <a:t>Read your text out loud</a:t>
            </a:r>
          </a:p>
          <a:p>
            <a:pPr marL="342900" indent="-342900">
              <a:buFont typeface="+mj-lt"/>
              <a:buAutoNum type="arabicPeriod"/>
            </a:pPr>
            <a:r>
              <a:rPr lang="en-CA" dirty="0" smtClean="0"/>
              <a:t>Eliminate redundancies but make your point</a:t>
            </a:r>
          </a:p>
          <a:p>
            <a:pPr marL="342900" indent="-342900">
              <a:buFont typeface="+mj-lt"/>
              <a:buAutoNum type="arabicPeriod"/>
            </a:pPr>
            <a:endParaRPr lang="en-CA" dirty="0" smtClean="0"/>
          </a:p>
          <a:p>
            <a:pPr marL="342900" indent="-342900">
              <a:buFont typeface="+mj-lt"/>
              <a:buAutoNum type="arabicPeriod"/>
            </a:pPr>
            <a:endParaRPr lang="en-CA" dirty="0"/>
          </a:p>
        </p:txBody>
      </p:sp>
    </p:spTree>
    <p:extLst>
      <p:ext uri="{BB962C8B-B14F-4D97-AF65-F5344CB8AC3E}">
        <p14:creationId xmlns:p14="http://schemas.microsoft.com/office/powerpoint/2010/main" val="3785536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FOUR words about plagiarism</a:t>
            </a:r>
            <a:endParaRPr lang="en-CA" dirty="0"/>
          </a:p>
        </p:txBody>
      </p:sp>
      <p:sp>
        <p:nvSpPr>
          <p:cNvPr id="3" name="Content Placeholder 2"/>
          <p:cNvSpPr>
            <a:spLocks noGrp="1"/>
          </p:cNvSpPr>
          <p:nvPr>
            <p:ph idx="1"/>
          </p:nvPr>
        </p:nvSpPr>
        <p:spPr/>
        <p:txBody>
          <a:bodyPr>
            <a:normAutofit/>
          </a:bodyPr>
          <a:lstStyle/>
          <a:p>
            <a:pPr algn="ctr"/>
            <a:r>
              <a:rPr lang="en-CA" sz="4100" dirty="0" smtClean="0"/>
              <a:t>DO NOT DO IT.</a:t>
            </a:r>
          </a:p>
          <a:p>
            <a:pPr>
              <a:buFont typeface="Arial" panose="020B0604020202020204" pitchFamily="34" charset="0"/>
              <a:buChar char="•"/>
            </a:pPr>
            <a:r>
              <a:rPr lang="en-CA" sz="1800" dirty="0" smtClean="0"/>
              <a:t>self-plagiarism is not tolerated. Do not do it. Everything must be paraphrased into your own words, without exception.</a:t>
            </a:r>
          </a:p>
          <a:p>
            <a:pPr>
              <a:buFont typeface="Arial" panose="020B0604020202020204" pitchFamily="34" charset="0"/>
              <a:buChar char="•"/>
            </a:pPr>
            <a:r>
              <a:rPr lang="en-CA" sz="1800" dirty="0" smtClean="0"/>
              <a:t>Reference generously and make sure your references match your statements perfectly.</a:t>
            </a:r>
            <a:endParaRPr lang="en-CA" sz="1800" dirty="0"/>
          </a:p>
        </p:txBody>
      </p:sp>
    </p:spTree>
    <p:extLst>
      <p:ext uri="{BB962C8B-B14F-4D97-AF65-F5344CB8AC3E}">
        <p14:creationId xmlns:p14="http://schemas.microsoft.com/office/powerpoint/2010/main" val="1987082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Dealing with procrastination</a:t>
            </a:r>
            <a:endParaRPr lang="en-CA" dirty="0"/>
          </a:p>
        </p:txBody>
      </p:sp>
      <p:sp>
        <p:nvSpPr>
          <p:cNvPr id="3" name="Content Placeholder 2"/>
          <p:cNvSpPr>
            <a:spLocks noGrp="1"/>
          </p:cNvSpPr>
          <p:nvPr>
            <p:ph idx="1"/>
          </p:nvPr>
        </p:nvSpPr>
        <p:spPr/>
        <p:txBody>
          <a:bodyPr/>
          <a:lstStyle/>
          <a:p>
            <a:pPr marL="342900" indent="-342900">
              <a:buFont typeface="+mj-lt"/>
              <a:buAutoNum type="arabicPeriod"/>
            </a:pPr>
            <a:r>
              <a:rPr lang="en-CA" dirty="0" smtClean="0"/>
              <a:t>Write every day, no excuses</a:t>
            </a:r>
          </a:p>
          <a:p>
            <a:pPr marL="342900" indent="-342900">
              <a:buFont typeface="+mj-lt"/>
              <a:buAutoNum type="arabicPeriod"/>
            </a:pPr>
            <a:r>
              <a:rPr lang="en-CA" dirty="0" smtClean="0"/>
              <a:t>Create a timeline for deadlines for each section, and do not deviate (assume kittens will die if you miss a deadline)</a:t>
            </a:r>
          </a:p>
          <a:p>
            <a:pPr marL="342900" indent="-342900">
              <a:buFont typeface="+mj-lt"/>
              <a:buAutoNum type="arabicPeriod"/>
            </a:pPr>
            <a:r>
              <a:rPr lang="en-CA" dirty="0" smtClean="0"/>
              <a:t>Do not wait for inspiration</a:t>
            </a:r>
          </a:p>
          <a:p>
            <a:pPr marL="342900" indent="-342900">
              <a:buFont typeface="+mj-lt"/>
              <a:buAutoNum type="arabicPeriod"/>
            </a:pPr>
            <a:r>
              <a:rPr lang="en-CA" dirty="0" smtClean="0"/>
              <a:t>Attack the easy stuff when you don’t feel like it (update CV, write the materials and methods, organize the literature)</a:t>
            </a:r>
          </a:p>
          <a:p>
            <a:pPr marL="342900" indent="-342900">
              <a:buFont typeface="+mj-lt"/>
              <a:buAutoNum type="arabicPeriod"/>
            </a:pPr>
            <a:r>
              <a:rPr lang="en-CA" dirty="0" smtClean="0"/>
              <a:t>Be honest with your supervisor</a:t>
            </a:r>
            <a:endParaRPr lang="en-CA" dirty="0"/>
          </a:p>
        </p:txBody>
      </p:sp>
    </p:spTree>
    <p:extLst>
      <p:ext uri="{BB962C8B-B14F-4D97-AF65-F5344CB8AC3E}">
        <p14:creationId xmlns:p14="http://schemas.microsoft.com/office/powerpoint/2010/main" val="1296737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Good thesis writing habits</a:t>
            </a:r>
            <a:endParaRPr lang="en-CA" dirty="0"/>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dirty="0"/>
              <a:t>Write every day and do it at </a:t>
            </a:r>
            <a:r>
              <a:rPr lang="en-US" dirty="0" smtClean="0"/>
              <a:t>a fixed time (do it like its your job)</a:t>
            </a:r>
          </a:p>
          <a:p>
            <a:pPr>
              <a:buFont typeface="Arial" panose="020B0604020202020204" pitchFamily="34" charset="0"/>
              <a:buChar char="•"/>
            </a:pPr>
            <a:r>
              <a:rPr lang="en-US" dirty="0" smtClean="0"/>
              <a:t>Build </a:t>
            </a:r>
            <a:r>
              <a:rPr lang="en-US" dirty="0"/>
              <a:t>rewards into your </a:t>
            </a:r>
            <a:r>
              <a:rPr lang="en-US" dirty="0" smtClean="0"/>
              <a:t>schedule</a:t>
            </a:r>
          </a:p>
          <a:p>
            <a:pPr>
              <a:buFont typeface="Arial" panose="020B0604020202020204" pitchFamily="34" charset="0"/>
              <a:buChar char="•"/>
            </a:pPr>
            <a:r>
              <a:rPr lang="en-US" dirty="0" smtClean="0"/>
              <a:t>Use </a:t>
            </a:r>
            <a:r>
              <a:rPr lang="en-US" dirty="0"/>
              <a:t>small blocks of </a:t>
            </a:r>
            <a:r>
              <a:rPr lang="en-US" dirty="0" smtClean="0"/>
              <a:t>time (abandon the idea that your need a big block of time or inspiration)</a:t>
            </a:r>
          </a:p>
          <a:p>
            <a:pPr>
              <a:buFont typeface="Arial" panose="020B0604020202020204" pitchFamily="34" charset="0"/>
              <a:buChar char="•"/>
            </a:pPr>
            <a:r>
              <a:rPr lang="en-US" dirty="0" smtClean="0"/>
              <a:t>Break </a:t>
            </a:r>
            <a:r>
              <a:rPr lang="en-US" dirty="0"/>
              <a:t>thesis writing into small, manageable tasks </a:t>
            </a:r>
            <a:r>
              <a:rPr lang="en-US" dirty="0" smtClean="0"/>
              <a:t>(see your outline)</a:t>
            </a:r>
          </a:p>
          <a:p>
            <a:pPr>
              <a:buFont typeface="Arial" panose="020B0604020202020204" pitchFamily="34" charset="0"/>
              <a:buChar char="•"/>
            </a:pPr>
            <a:r>
              <a:rPr lang="en-US" dirty="0" smtClean="0"/>
              <a:t>Create </a:t>
            </a:r>
            <a:r>
              <a:rPr lang="en-US" dirty="0"/>
              <a:t>deadlines </a:t>
            </a:r>
            <a:endParaRPr lang="en-US" dirty="0" smtClean="0"/>
          </a:p>
          <a:p>
            <a:pPr>
              <a:buFont typeface="Arial" panose="020B0604020202020204" pitchFamily="34" charset="0"/>
              <a:buChar char="•"/>
            </a:pPr>
            <a:r>
              <a:rPr lang="en-US" dirty="0" smtClean="0"/>
              <a:t>Use </a:t>
            </a:r>
            <a:r>
              <a:rPr lang="en-US" dirty="0"/>
              <a:t>“free writing” </a:t>
            </a:r>
            <a:r>
              <a:rPr lang="en-US" dirty="0" smtClean="0"/>
              <a:t>techniques when stuck</a:t>
            </a:r>
          </a:p>
          <a:p>
            <a:pPr>
              <a:buFont typeface="Arial" panose="020B0604020202020204" pitchFamily="34" charset="0"/>
              <a:buChar char="•"/>
            </a:pPr>
            <a:r>
              <a:rPr lang="en-US" dirty="0" smtClean="0"/>
              <a:t>Write a draft, then fix it up. Get it on paper first, then edit mercilessly.</a:t>
            </a:r>
          </a:p>
        </p:txBody>
      </p:sp>
    </p:spTree>
    <p:extLst>
      <p:ext uri="{BB962C8B-B14F-4D97-AF65-F5344CB8AC3E}">
        <p14:creationId xmlns:p14="http://schemas.microsoft.com/office/powerpoint/2010/main" val="2674532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Graduate-level writing</a:t>
            </a:r>
            <a:endParaRPr lang="en-CA" dirty="0"/>
          </a:p>
        </p:txBody>
      </p:sp>
      <p:sp>
        <p:nvSpPr>
          <p:cNvPr id="8" name="Content Placeholder 7"/>
          <p:cNvSpPr>
            <a:spLocks noGrp="1"/>
          </p:cNvSpPr>
          <p:nvPr>
            <p:ph idx="1"/>
          </p:nvPr>
        </p:nvSpPr>
        <p:spPr/>
        <p:txBody>
          <a:bodyPr>
            <a:normAutofit fontScale="92500" lnSpcReduction="20000"/>
          </a:bodyPr>
          <a:lstStyle/>
          <a:p>
            <a:pPr marL="0" indent="0">
              <a:buNone/>
            </a:pPr>
            <a:r>
              <a:rPr lang="en-US" b="1" dirty="0" smtClean="0"/>
              <a:t>Graduate-level writing is:</a:t>
            </a:r>
          </a:p>
          <a:p>
            <a:pPr>
              <a:buFont typeface="Arial" panose="020B0604020202020204" pitchFamily="34" charset="0"/>
              <a:buChar char="•"/>
            </a:pPr>
            <a:r>
              <a:rPr lang="en-US" dirty="0" smtClean="0">
                <a:solidFill>
                  <a:srgbClr val="C00000"/>
                </a:solidFill>
              </a:rPr>
              <a:t>Polished</a:t>
            </a:r>
            <a:r>
              <a:rPr lang="en-US" dirty="0" smtClean="0"/>
              <a:t> and mature</a:t>
            </a:r>
          </a:p>
          <a:p>
            <a:pPr>
              <a:buFont typeface="Arial" panose="020B0604020202020204" pitchFamily="34" charset="0"/>
              <a:buChar char="•"/>
            </a:pPr>
            <a:r>
              <a:rPr lang="en-US" dirty="0" smtClean="0">
                <a:solidFill>
                  <a:srgbClr val="C00000"/>
                </a:solidFill>
              </a:rPr>
              <a:t>Concise</a:t>
            </a:r>
            <a:r>
              <a:rPr lang="en-US" dirty="0" smtClean="0"/>
              <a:t> (content over flash)</a:t>
            </a:r>
          </a:p>
          <a:p>
            <a:pPr>
              <a:buFont typeface="Arial" panose="020B0604020202020204" pitchFamily="34" charset="0"/>
              <a:buChar char="•"/>
            </a:pPr>
            <a:r>
              <a:rPr lang="en-US" dirty="0" smtClean="0"/>
              <a:t>Is engaging and </a:t>
            </a:r>
            <a:r>
              <a:rPr lang="en-US" dirty="0" smtClean="0">
                <a:solidFill>
                  <a:srgbClr val="C00000"/>
                </a:solidFill>
              </a:rPr>
              <a:t>interesting</a:t>
            </a:r>
            <a:r>
              <a:rPr lang="en-US" dirty="0" smtClean="0"/>
              <a:t>. You want to get the reader excited about the work. Your voice (style) should be evident </a:t>
            </a:r>
          </a:p>
          <a:p>
            <a:pPr>
              <a:buFont typeface="Arial" panose="020B0604020202020204" pitchFamily="34" charset="0"/>
              <a:buChar char="•"/>
            </a:pPr>
            <a:r>
              <a:rPr lang="en-US" dirty="0" smtClean="0"/>
              <a:t>Demonstrates </a:t>
            </a:r>
            <a:r>
              <a:rPr lang="en-US" u="sng" dirty="0">
                <a:solidFill>
                  <a:srgbClr val="C00000"/>
                </a:solidFill>
              </a:rPr>
              <a:t>extensive </a:t>
            </a:r>
            <a:r>
              <a:rPr lang="en-US" u="sng" dirty="0" smtClean="0">
                <a:solidFill>
                  <a:srgbClr val="C00000"/>
                </a:solidFill>
              </a:rPr>
              <a:t>research</a:t>
            </a:r>
            <a:r>
              <a:rPr lang="en-US" dirty="0" smtClean="0"/>
              <a:t>. Blends ideas together and demonstrates thought and reflection.</a:t>
            </a:r>
          </a:p>
          <a:p>
            <a:pPr>
              <a:buFont typeface="Arial" panose="020B0604020202020204" pitchFamily="34" charset="0"/>
              <a:buChar char="•"/>
            </a:pPr>
            <a:r>
              <a:rPr lang="en-US" dirty="0" smtClean="0"/>
              <a:t>Has </a:t>
            </a:r>
            <a:r>
              <a:rPr lang="en-US" dirty="0"/>
              <a:t>a </a:t>
            </a:r>
            <a:r>
              <a:rPr lang="en-US" u="sng" dirty="0"/>
              <a:t>strong organizational frame </a:t>
            </a:r>
            <a:endParaRPr lang="en-US" u="sng" dirty="0" smtClean="0"/>
          </a:p>
          <a:p>
            <a:pPr>
              <a:buFont typeface="Arial" panose="020B0604020202020204" pitchFamily="34" charset="0"/>
              <a:buChar char="•"/>
            </a:pPr>
            <a:r>
              <a:rPr lang="en-US" dirty="0" smtClean="0"/>
              <a:t>moves </a:t>
            </a:r>
            <a:r>
              <a:rPr lang="en-US" dirty="0"/>
              <a:t>from point to point </a:t>
            </a:r>
            <a:r>
              <a:rPr lang="en-US" dirty="0" smtClean="0"/>
              <a:t>in a way that leads the reader to the next idea. Structure grows </a:t>
            </a:r>
            <a:r>
              <a:rPr lang="en-US" dirty="0"/>
              <a:t>out of </a:t>
            </a:r>
            <a:r>
              <a:rPr lang="en-US" dirty="0" smtClean="0"/>
              <a:t>content</a:t>
            </a:r>
          </a:p>
          <a:p>
            <a:pPr>
              <a:buFont typeface="Arial" panose="020B0604020202020204" pitchFamily="34" charset="0"/>
              <a:buChar char="•"/>
            </a:pPr>
            <a:r>
              <a:rPr lang="en-US" dirty="0" smtClean="0"/>
              <a:t>Is </a:t>
            </a:r>
            <a:r>
              <a:rPr lang="en-US" dirty="0"/>
              <a:t>written for a professional </a:t>
            </a:r>
            <a:r>
              <a:rPr lang="en-US" dirty="0" smtClean="0"/>
              <a:t>audience</a:t>
            </a:r>
            <a:endParaRPr lang="en-CA" dirty="0"/>
          </a:p>
        </p:txBody>
      </p:sp>
    </p:spTree>
    <p:extLst>
      <p:ext uri="{BB962C8B-B14F-4D97-AF65-F5344CB8AC3E}">
        <p14:creationId xmlns:p14="http://schemas.microsoft.com/office/powerpoint/2010/main" val="2745099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Planning for success</a:t>
            </a:r>
            <a:endParaRPr lang="en-CA" dirty="0"/>
          </a:p>
        </p:txBody>
      </p:sp>
      <p:sp>
        <p:nvSpPr>
          <p:cNvPr id="6" name="Text Placeholder 5"/>
          <p:cNvSpPr>
            <a:spLocks noGrp="1"/>
          </p:cNvSpPr>
          <p:nvPr>
            <p:ph type="body" idx="1"/>
          </p:nvPr>
        </p:nvSpPr>
        <p:spPr/>
        <p:txBody>
          <a:bodyPr/>
          <a:lstStyle/>
          <a:p>
            <a:r>
              <a:rPr lang="en-CA" dirty="0" smtClean="0"/>
              <a:t>Classic thesis</a:t>
            </a:r>
            <a:endParaRPr lang="en-CA" dirty="0"/>
          </a:p>
        </p:txBody>
      </p:sp>
      <p:sp>
        <p:nvSpPr>
          <p:cNvPr id="3" name="Content Placeholder 2"/>
          <p:cNvSpPr>
            <a:spLocks noGrp="1"/>
          </p:cNvSpPr>
          <p:nvPr>
            <p:ph sz="half" idx="2"/>
          </p:nvPr>
        </p:nvSpPr>
        <p:spPr>
          <a:xfrm>
            <a:off x="768096" y="2429933"/>
            <a:ext cx="3566160" cy="3879428"/>
          </a:xfrm>
        </p:spPr>
        <p:txBody>
          <a:bodyPr>
            <a:normAutofit/>
          </a:bodyPr>
          <a:lstStyle/>
          <a:p>
            <a:pPr>
              <a:buFont typeface="Arial" panose="020B0604020202020204" pitchFamily="34" charset="0"/>
              <a:buChar char="•"/>
            </a:pPr>
            <a:r>
              <a:rPr lang="en-CA" sz="1800" dirty="0" smtClean="0"/>
              <a:t>Formal thesis</a:t>
            </a:r>
          </a:p>
          <a:p>
            <a:pPr>
              <a:buFont typeface="Arial" panose="020B0604020202020204" pitchFamily="34" charset="0"/>
              <a:buChar char="•"/>
            </a:pPr>
            <a:r>
              <a:rPr lang="en-CA" sz="1800" dirty="0" smtClean="0"/>
              <a:t>Each section is written by the candidate</a:t>
            </a:r>
          </a:p>
          <a:p>
            <a:pPr>
              <a:buFont typeface="Arial" panose="020B0604020202020204" pitchFamily="34" charset="0"/>
              <a:buChar char="•"/>
            </a:pPr>
            <a:r>
              <a:rPr lang="en-CA" sz="1800" dirty="0" smtClean="0"/>
              <a:t>Easier to write overall</a:t>
            </a:r>
          </a:p>
          <a:p>
            <a:pPr>
              <a:buFont typeface="Arial" panose="020B0604020202020204" pitchFamily="34" charset="0"/>
              <a:buChar char="•"/>
            </a:pPr>
            <a:r>
              <a:rPr lang="en-CA" sz="1800" dirty="0" smtClean="0"/>
              <a:t>Strict formatting rules</a:t>
            </a:r>
          </a:p>
        </p:txBody>
      </p:sp>
      <p:sp>
        <p:nvSpPr>
          <p:cNvPr id="7" name="Text Placeholder 6"/>
          <p:cNvSpPr>
            <a:spLocks noGrp="1"/>
          </p:cNvSpPr>
          <p:nvPr>
            <p:ph type="body" sz="quarter" idx="3"/>
          </p:nvPr>
        </p:nvSpPr>
        <p:spPr>
          <a:xfrm>
            <a:off x="3646465" y="1807088"/>
            <a:ext cx="5006467" cy="605912"/>
          </a:xfrm>
        </p:spPr>
        <p:txBody>
          <a:bodyPr/>
          <a:lstStyle/>
          <a:p>
            <a:r>
              <a:rPr lang="en-CA" dirty="0" smtClean="0"/>
              <a:t>Thesis by article</a:t>
            </a:r>
            <a:endParaRPr lang="en-CA" dirty="0"/>
          </a:p>
        </p:txBody>
      </p:sp>
      <p:sp>
        <p:nvSpPr>
          <p:cNvPr id="8" name="Content Placeholder 7"/>
          <p:cNvSpPr>
            <a:spLocks noGrp="1"/>
          </p:cNvSpPr>
          <p:nvPr>
            <p:ph sz="quarter" idx="4"/>
          </p:nvPr>
        </p:nvSpPr>
        <p:spPr>
          <a:xfrm>
            <a:off x="3646465" y="2429933"/>
            <a:ext cx="5006467" cy="3879428"/>
          </a:xfrm>
        </p:spPr>
        <p:txBody>
          <a:bodyPr>
            <a:noAutofit/>
          </a:bodyPr>
          <a:lstStyle/>
          <a:p>
            <a:pPr lvl="1"/>
            <a:r>
              <a:rPr lang="en-US" sz="1800" dirty="0" smtClean="0"/>
              <a:t>must be approved by the Thesis Advisory Committee (TAC)</a:t>
            </a:r>
          </a:p>
          <a:p>
            <a:r>
              <a:rPr lang="en-US" sz="1800" b="1" dirty="0" smtClean="0"/>
              <a:t>Permission is granted when the following criteria are met:</a:t>
            </a:r>
            <a:endParaRPr lang="en-US" sz="1800" dirty="0" smtClean="0"/>
          </a:p>
          <a:p>
            <a:pPr marL="342900" indent="-342900">
              <a:buFont typeface="+mj-lt"/>
              <a:buAutoNum type="arabicPeriod"/>
            </a:pPr>
            <a:r>
              <a:rPr lang="en-US" sz="1800" dirty="0" smtClean="0"/>
              <a:t>The candidate should have at least 3 manuscripts that are published, accepted or submitted.</a:t>
            </a:r>
          </a:p>
          <a:p>
            <a:pPr marL="342900" indent="-342900">
              <a:buFont typeface="+mj-lt"/>
              <a:buAutoNum type="arabicPeriod"/>
            </a:pPr>
            <a:r>
              <a:rPr lang="en-US" sz="1800" dirty="0" smtClean="0"/>
              <a:t>At least 2 of the manuscripts must be published or accepted.</a:t>
            </a:r>
          </a:p>
          <a:p>
            <a:pPr marL="342900" indent="-342900">
              <a:buFont typeface="+mj-lt"/>
              <a:buAutoNum type="arabicPeriod"/>
            </a:pPr>
            <a:r>
              <a:rPr lang="en-US" sz="1800" dirty="0" smtClean="0"/>
              <a:t>The student must be first or co-first author on a minimum of 2 manuscripts</a:t>
            </a:r>
          </a:p>
          <a:p>
            <a:r>
              <a:rPr lang="en-US" sz="1800" dirty="0" smtClean="0"/>
              <a:t>must </a:t>
            </a:r>
            <a:r>
              <a:rPr lang="en-US" sz="1800" u="sng" dirty="0" smtClean="0"/>
              <a:t>advance the field of research significantly</a:t>
            </a:r>
          </a:p>
          <a:p>
            <a:r>
              <a:rPr lang="en-US" sz="1800" dirty="0" smtClean="0"/>
              <a:t>Review articles cannot count towards the required number of articles.</a:t>
            </a:r>
          </a:p>
          <a:p>
            <a:r>
              <a:rPr lang="en-US" sz="1800" dirty="0" smtClean="0"/>
              <a:t/>
            </a:r>
            <a:br>
              <a:rPr lang="en-US" sz="1800" dirty="0" smtClean="0"/>
            </a:br>
            <a:endParaRPr lang="en-CA" sz="1800" dirty="0"/>
          </a:p>
        </p:txBody>
      </p:sp>
      <p:sp>
        <p:nvSpPr>
          <p:cNvPr id="5" name="TextBox 4"/>
          <p:cNvSpPr txBox="1"/>
          <p:nvPr/>
        </p:nvSpPr>
        <p:spPr>
          <a:xfrm>
            <a:off x="768097" y="1540934"/>
            <a:ext cx="7290055" cy="346249"/>
          </a:xfrm>
          <a:prstGeom prst="rect">
            <a:avLst/>
          </a:prstGeom>
          <a:noFill/>
        </p:spPr>
        <p:txBody>
          <a:bodyPr wrap="square" lIns="68580" tIns="34290" rIns="68580" bIns="34290" rtlCol="0">
            <a:spAutoFit/>
          </a:bodyPr>
          <a:lstStyle/>
          <a:p>
            <a:r>
              <a:rPr lang="en-CA" sz="1800" i="1" dirty="0" smtClean="0"/>
              <a:t>A word of encouragement.</a:t>
            </a:r>
          </a:p>
        </p:txBody>
      </p:sp>
      <p:sp>
        <p:nvSpPr>
          <p:cNvPr id="9" name="TextBox 8"/>
          <p:cNvSpPr txBox="1"/>
          <p:nvPr/>
        </p:nvSpPr>
        <p:spPr>
          <a:xfrm>
            <a:off x="5010151" y="262466"/>
            <a:ext cx="3566297" cy="284693"/>
          </a:xfrm>
          <a:prstGeom prst="rect">
            <a:avLst/>
          </a:prstGeom>
          <a:noFill/>
        </p:spPr>
        <p:txBody>
          <a:bodyPr wrap="none" lIns="68580" tIns="34290" rIns="68580" bIns="34290" rtlCol="0">
            <a:spAutoFit/>
          </a:bodyPr>
          <a:lstStyle/>
          <a:p>
            <a:r>
              <a:rPr lang="en-US" dirty="0" smtClean="0"/>
              <a:t>http://med.uottawa.ca/graduate-postdoctoral/</a:t>
            </a:r>
            <a:endParaRPr lang="en-US" dirty="0"/>
          </a:p>
        </p:txBody>
      </p:sp>
      <p:sp>
        <p:nvSpPr>
          <p:cNvPr id="10" name="TextBox 9"/>
          <p:cNvSpPr txBox="1"/>
          <p:nvPr/>
        </p:nvSpPr>
        <p:spPr>
          <a:xfrm>
            <a:off x="287866" y="4555066"/>
            <a:ext cx="3231871" cy="2031325"/>
          </a:xfrm>
          <a:prstGeom prst="rect">
            <a:avLst/>
          </a:prstGeom>
          <a:noFill/>
          <a:ln w="38100">
            <a:solidFill>
              <a:schemeClr val="accent5">
                <a:lumMod val="60000"/>
                <a:lumOff val="40000"/>
              </a:schemeClr>
            </a:solidFill>
          </a:ln>
        </p:spPr>
        <p:txBody>
          <a:bodyPr wrap="square" rtlCol="0">
            <a:spAutoFit/>
          </a:bodyPr>
          <a:lstStyle/>
          <a:p>
            <a:r>
              <a:rPr lang="en-US" dirty="0" smtClean="0"/>
              <a:t>The student must have made substantive contributions to each manuscript.</a:t>
            </a:r>
          </a:p>
          <a:p>
            <a:r>
              <a:rPr lang="en-US" dirty="0" smtClean="0"/>
              <a:t>The candidate must have contributed significantly to the writing of each manuscript (i.e. the candidate wrote the manuscript draft including the results, methods and discussion sections related to his/her data contributions).</a:t>
            </a:r>
          </a:p>
          <a:p>
            <a:endParaRPr lang="en-US" dirty="0"/>
          </a:p>
        </p:txBody>
      </p:sp>
      <p:cxnSp>
        <p:nvCxnSpPr>
          <p:cNvPr id="12" name="Shape 11"/>
          <p:cNvCxnSpPr>
            <a:stCxn id="10" idx="0"/>
          </p:cNvCxnSpPr>
          <p:nvPr/>
        </p:nvCxnSpPr>
        <p:spPr>
          <a:xfrm rot="5400000" flipH="1" flipV="1">
            <a:off x="2696034" y="3347968"/>
            <a:ext cx="414866" cy="1999331"/>
          </a:xfrm>
          <a:prstGeom prst="bentConnector2">
            <a:avLst/>
          </a:prstGeom>
          <a:ln w="381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231147" y="1086608"/>
            <a:ext cx="2645434" cy="738664"/>
          </a:xfrm>
          <a:prstGeom prst="rect">
            <a:avLst/>
          </a:prstGeom>
          <a:noFill/>
          <a:ln w="38100">
            <a:solidFill>
              <a:schemeClr val="accent5">
                <a:lumMod val="60000"/>
                <a:lumOff val="40000"/>
              </a:schemeClr>
            </a:solidFill>
          </a:ln>
        </p:spPr>
        <p:txBody>
          <a:bodyPr wrap="square" rtlCol="0">
            <a:spAutoFit/>
          </a:bodyPr>
          <a:lstStyle/>
          <a:p>
            <a:r>
              <a:rPr lang="en-CA" dirty="0" smtClean="0"/>
              <a:t>More difficult to write and more difficult for an examiner to evaluate</a:t>
            </a:r>
            <a:endParaRPr lang="en-US" dirty="0"/>
          </a:p>
        </p:txBody>
      </p:sp>
      <p:cxnSp>
        <p:nvCxnSpPr>
          <p:cNvPr id="15" name="Shape 14"/>
          <p:cNvCxnSpPr>
            <a:stCxn id="13" idx="2"/>
          </p:cNvCxnSpPr>
          <p:nvPr/>
        </p:nvCxnSpPr>
        <p:spPr>
          <a:xfrm rot="5400000">
            <a:off x="6626199" y="1134047"/>
            <a:ext cx="236441" cy="1618890"/>
          </a:xfrm>
          <a:prstGeom prst="bentConnector2">
            <a:avLst/>
          </a:prstGeom>
          <a:ln w="381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0565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Where to start</a:t>
            </a:r>
            <a:endParaRPr lang="en-CA" dirty="0"/>
          </a:p>
        </p:txBody>
      </p:sp>
      <p:sp>
        <p:nvSpPr>
          <p:cNvPr id="7" name="Content Placeholder 6"/>
          <p:cNvSpPr>
            <a:spLocks noGrp="1"/>
          </p:cNvSpPr>
          <p:nvPr>
            <p:ph idx="1"/>
          </p:nvPr>
        </p:nvSpPr>
        <p:spPr/>
        <p:txBody>
          <a:bodyPr>
            <a:normAutofit lnSpcReduction="10000"/>
          </a:bodyPr>
          <a:lstStyle/>
          <a:p>
            <a:pPr>
              <a:buNone/>
            </a:pPr>
            <a:r>
              <a:rPr lang="en-CA" b="1" dirty="0" smtClean="0">
                <a:solidFill>
                  <a:srgbClr val="000099"/>
                </a:solidFill>
              </a:rPr>
              <a:t>Your figures</a:t>
            </a:r>
          </a:p>
          <a:p>
            <a:pPr>
              <a:buFont typeface="Arial" panose="020B0604020202020204" pitchFamily="34" charset="0"/>
              <a:buChar char="•"/>
            </a:pPr>
            <a:r>
              <a:rPr lang="en-CA" dirty="0" smtClean="0"/>
              <a:t>Makes final figures</a:t>
            </a:r>
          </a:p>
          <a:p>
            <a:pPr>
              <a:buFont typeface="Arial" panose="020B0604020202020204" pitchFamily="34" charset="0"/>
              <a:buChar char="•"/>
            </a:pPr>
            <a:r>
              <a:rPr lang="en-CA" dirty="0" smtClean="0"/>
              <a:t>PAY ATTENTION TO FORMATTING	</a:t>
            </a:r>
          </a:p>
          <a:p>
            <a:pPr lvl="2">
              <a:buFont typeface="Arial" panose="020B0604020202020204" pitchFamily="34" charset="0"/>
              <a:buChar char="•"/>
            </a:pPr>
            <a:r>
              <a:rPr lang="en-CA" sz="2000" dirty="0" smtClean="0"/>
              <a:t>Consistent sizing and fonts, make everything publication quality</a:t>
            </a:r>
          </a:p>
          <a:p>
            <a:pPr lvl="2">
              <a:buFont typeface="Arial" panose="020B0604020202020204" pitchFamily="34" charset="0"/>
              <a:buChar char="•"/>
            </a:pPr>
            <a:r>
              <a:rPr lang="en-CA" sz="2000" dirty="0" smtClean="0"/>
              <a:t>Make it professional!</a:t>
            </a:r>
          </a:p>
          <a:p>
            <a:pPr>
              <a:buFont typeface="Arial" panose="020B0604020202020204" pitchFamily="34" charset="0"/>
              <a:buChar char="•"/>
            </a:pPr>
            <a:r>
              <a:rPr lang="en-CA" dirty="0" smtClean="0"/>
              <a:t>Once the figures are done, figure out how you want to </a:t>
            </a:r>
            <a:r>
              <a:rPr lang="en-CA" u="sng" dirty="0" smtClean="0"/>
              <a:t>tell the story</a:t>
            </a:r>
          </a:p>
          <a:p>
            <a:pPr lvl="2">
              <a:buFont typeface="Arial" panose="020B0604020202020204" pitchFamily="34" charset="0"/>
              <a:buChar char="•"/>
            </a:pPr>
            <a:r>
              <a:rPr lang="en-CA" sz="2000" dirty="0"/>
              <a:t> </a:t>
            </a:r>
            <a:r>
              <a:rPr lang="en-CA" sz="2000" dirty="0" smtClean="0"/>
              <a:t>this is not always chronological</a:t>
            </a:r>
          </a:p>
          <a:p>
            <a:pPr lvl="1">
              <a:buFont typeface="Arial" panose="020B0604020202020204" pitchFamily="34" charset="0"/>
              <a:buChar char="•"/>
            </a:pPr>
            <a:endParaRPr lang="en-CA" dirty="0"/>
          </a:p>
          <a:p>
            <a:pPr>
              <a:buFont typeface="Arial" panose="020B0604020202020204" pitchFamily="34" charset="0"/>
              <a:buChar char="•"/>
            </a:pPr>
            <a:r>
              <a:rPr lang="en-CA" dirty="0" smtClean="0"/>
              <a:t>This is by far the longest part of your thesis writing, especially if you do a good job.</a:t>
            </a:r>
            <a:endParaRPr lang="en-CA" dirty="0"/>
          </a:p>
        </p:txBody>
      </p:sp>
    </p:spTree>
    <p:extLst>
      <p:ext uri="{BB962C8B-B14F-4D97-AF65-F5344CB8AC3E}">
        <p14:creationId xmlns:p14="http://schemas.microsoft.com/office/powerpoint/2010/main" val="3913709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outline</a:t>
            </a:r>
            <a:endParaRPr lang="en-CA" dirty="0"/>
          </a:p>
        </p:txBody>
      </p:sp>
      <p:sp>
        <p:nvSpPr>
          <p:cNvPr id="3" name="Content Placeholder 2"/>
          <p:cNvSpPr>
            <a:spLocks noGrp="1"/>
          </p:cNvSpPr>
          <p:nvPr>
            <p:ph idx="1"/>
          </p:nvPr>
        </p:nvSpPr>
        <p:spPr>
          <a:xfrm>
            <a:off x="768097" y="2286000"/>
            <a:ext cx="2744724" cy="4023360"/>
          </a:xfrm>
        </p:spPr>
        <p:txBody>
          <a:bodyPr>
            <a:normAutofit fontScale="77500" lnSpcReduction="20000"/>
          </a:bodyPr>
          <a:lstStyle/>
          <a:p>
            <a:pPr marL="514350" indent="-514350">
              <a:buFont typeface="+mj-lt"/>
              <a:buAutoNum type="arabicPeriod"/>
            </a:pPr>
            <a:r>
              <a:rPr lang="en-CA" dirty="0" smtClean="0"/>
              <a:t>Acknowledgements</a:t>
            </a:r>
          </a:p>
          <a:p>
            <a:pPr marL="514350" indent="-514350">
              <a:buFont typeface="+mj-lt"/>
              <a:buAutoNum type="arabicPeriod"/>
            </a:pPr>
            <a:r>
              <a:rPr lang="en-CA" dirty="0" smtClean="0"/>
              <a:t>Abstract</a:t>
            </a:r>
          </a:p>
          <a:p>
            <a:pPr marL="514350" indent="-514350">
              <a:buFont typeface="+mj-lt"/>
              <a:buAutoNum type="arabicPeriod"/>
            </a:pPr>
            <a:r>
              <a:rPr lang="en-CA" dirty="0" smtClean="0"/>
              <a:t>List </a:t>
            </a:r>
            <a:r>
              <a:rPr lang="en-CA" dirty="0"/>
              <a:t>of </a:t>
            </a:r>
            <a:r>
              <a:rPr lang="en-CA" dirty="0" smtClean="0"/>
              <a:t>Tables</a:t>
            </a:r>
          </a:p>
          <a:p>
            <a:pPr marL="514350" indent="-514350">
              <a:buFont typeface="+mj-lt"/>
              <a:buAutoNum type="arabicPeriod"/>
            </a:pPr>
            <a:r>
              <a:rPr lang="en-CA" dirty="0" smtClean="0"/>
              <a:t>List </a:t>
            </a:r>
            <a:r>
              <a:rPr lang="en-CA" dirty="0"/>
              <a:t>of </a:t>
            </a:r>
            <a:r>
              <a:rPr lang="en-CA" dirty="0" smtClean="0"/>
              <a:t>Figures</a:t>
            </a:r>
          </a:p>
          <a:p>
            <a:pPr marL="514350" indent="-514350">
              <a:buFont typeface="+mj-lt"/>
              <a:buAutoNum type="arabicPeriod"/>
            </a:pPr>
            <a:r>
              <a:rPr lang="en-CA" dirty="0" smtClean="0"/>
              <a:t>Introduction</a:t>
            </a:r>
          </a:p>
          <a:p>
            <a:pPr marL="514350" indent="-514350">
              <a:buFont typeface="+mj-lt"/>
              <a:buAutoNum type="arabicPeriod"/>
            </a:pPr>
            <a:r>
              <a:rPr lang="en-CA" dirty="0" smtClean="0"/>
              <a:t>Materials </a:t>
            </a:r>
            <a:r>
              <a:rPr lang="en-CA" dirty="0"/>
              <a:t>and </a:t>
            </a:r>
            <a:r>
              <a:rPr lang="en-CA" dirty="0" smtClean="0"/>
              <a:t>Methods </a:t>
            </a:r>
          </a:p>
          <a:p>
            <a:pPr marL="514350" indent="-514350">
              <a:buFont typeface="+mj-lt"/>
              <a:buAutoNum type="arabicPeriod"/>
            </a:pPr>
            <a:r>
              <a:rPr lang="en-CA" dirty="0" smtClean="0"/>
              <a:t>Results</a:t>
            </a:r>
          </a:p>
          <a:p>
            <a:pPr marL="514350" indent="-514350">
              <a:buFont typeface="+mj-lt"/>
              <a:buAutoNum type="arabicPeriod"/>
            </a:pPr>
            <a:r>
              <a:rPr lang="en-CA" dirty="0" smtClean="0"/>
              <a:t>Discussion</a:t>
            </a:r>
          </a:p>
          <a:p>
            <a:pPr marL="514350" indent="-514350">
              <a:buFont typeface="+mj-lt"/>
              <a:buAutoNum type="arabicPeriod"/>
            </a:pPr>
            <a:r>
              <a:rPr lang="en-CA" dirty="0" smtClean="0"/>
              <a:t>Conclusion</a:t>
            </a:r>
          </a:p>
          <a:p>
            <a:pPr marL="514350" indent="-514350">
              <a:buFont typeface="+mj-lt"/>
              <a:buAutoNum type="arabicPeriod"/>
            </a:pPr>
            <a:r>
              <a:rPr lang="en-CA" dirty="0" smtClean="0"/>
              <a:t>References</a:t>
            </a:r>
            <a:endParaRPr lang="en-CA" dirty="0"/>
          </a:p>
        </p:txBody>
      </p:sp>
      <p:sp>
        <p:nvSpPr>
          <p:cNvPr id="4" name="Line Callout 1 3"/>
          <p:cNvSpPr/>
          <p:nvPr/>
        </p:nvSpPr>
        <p:spPr>
          <a:xfrm>
            <a:off x="4693920" y="1509776"/>
            <a:ext cx="2773680" cy="1944624"/>
          </a:xfrm>
          <a:prstGeom prst="borderCallout1">
            <a:avLst>
              <a:gd name="adj1" fmla="val 50098"/>
              <a:gd name="adj2" fmla="val 458"/>
              <a:gd name="adj3" fmla="val 124691"/>
              <a:gd name="adj4" fmla="val -7963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257175" indent="-257175">
              <a:buAutoNum type="arabicPeriod"/>
            </a:pPr>
            <a:r>
              <a:rPr lang="en-CA" dirty="0" smtClean="0">
                <a:solidFill>
                  <a:schemeClr val="tx1"/>
                </a:solidFill>
              </a:rPr>
              <a:t>Disease model</a:t>
            </a:r>
          </a:p>
          <a:p>
            <a:pPr marL="257175" indent="-257175">
              <a:buAutoNum type="arabicPeriod"/>
            </a:pPr>
            <a:r>
              <a:rPr lang="en-CA" dirty="0" smtClean="0">
                <a:solidFill>
                  <a:schemeClr val="tx1"/>
                </a:solidFill>
              </a:rPr>
              <a:t>Pathogenesis of disease</a:t>
            </a:r>
          </a:p>
          <a:p>
            <a:pPr marL="257175" indent="-257175">
              <a:buAutoNum type="arabicPeriod"/>
            </a:pPr>
            <a:r>
              <a:rPr lang="en-CA" dirty="0" smtClean="0">
                <a:solidFill>
                  <a:schemeClr val="tx1"/>
                </a:solidFill>
              </a:rPr>
              <a:t>Molecular mechanisms</a:t>
            </a:r>
          </a:p>
          <a:p>
            <a:pPr marL="257175" indent="-257175">
              <a:buAutoNum type="arabicPeriod"/>
            </a:pPr>
            <a:r>
              <a:rPr lang="en-CA" dirty="0" smtClean="0">
                <a:solidFill>
                  <a:schemeClr val="tx1"/>
                </a:solidFill>
              </a:rPr>
              <a:t>My favorite protein</a:t>
            </a:r>
          </a:p>
          <a:p>
            <a:pPr marL="257175" indent="-257175">
              <a:buAutoNum type="arabicPeriod"/>
            </a:pPr>
            <a:r>
              <a:rPr lang="en-CA" dirty="0" smtClean="0">
                <a:solidFill>
                  <a:schemeClr val="tx1"/>
                </a:solidFill>
              </a:rPr>
              <a:t>Rationale</a:t>
            </a:r>
          </a:p>
          <a:p>
            <a:pPr marL="257175" indent="-257175">
              <a:buAutoNum type="arabicPeriod"/>
            </a:pPr>
            <a:r>
              <a:rPr lang="en-CA" dirty="0" smtClean="0">
                <a:solidFill>
                  <a:schemeClr val="tx1"/>
                </a:solidFill>
              </a:rPr>
              <a:t>Hypothesis and aims</a:t>
            </a:r>
          </a:p>
        </p:txBody>
      </p:sp>
      <p:sp>
        <p:nvSpPr>
          <p:cNvPr id="5" name="Line Callout 1 4"/>
          <p:cNvSpPr/>
          <p:nvPr/>
        </p:nvSpPr>
        <p:spPr>
          <a:xfrm>
            <a:off x="5341620" y="3901440"/>
            <a:ext cx="3002280" cy="2194560"/>
          </a:xfrm>
          <a:prstGeom prst="borderCallout1">
            <a:avLst>
              <a:gd name="adj1" fmla="val 13657"/>
              <a:gd name="adj2" fmla="val -465"/>
              <a:gd name="adj3" fmla="val 45756"/>
              <a:gd name="adj4" fmla="val -11221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257175" indent="-257175">
              <a:buFont typeface="+mj-lt"/>
              <a:buAutoNum type="arabicPeriod"/>
            </a:pPr>
            <a:r>
              <a:rPr lang="en-CA" dirty="0" smtClean="0">
                <a:solidFill>
                  <a:schemeClr val="tx1"/>
                </a:solidFill>
              </a:rPr>
              <a:t>Expression of favorite protein in favorite disease model</a:t>
            </a:r>
          </a:p>
          <a:p>
            <a:pPr marL="257175" indent="-257175">
              <a:buFont typeface="+mj-lt"/>
              <a:buAutoNum type="arabicPeriod"/>
            </a:pPr>
            <a:r>
              <a:rPr lang="en-CA" dirty="0" smtClean="0">
                <a:solidFill>
                  <a:schemeClr val="tx1"/>
                </a:solidFill>
              </a:rPr>
              <a:t>Characterization of knockout model of favorite protein</a:t>
            </a:r>
          </a:p>
          <a:p>
            <a:pPr marL="257175" indent="-257175">
              <a:buFont typeface="+mj-lt"/>
              <a:buAutoNum type="arabicPeriod"/>
            </a:pPr>
            <a:r>
              <a:rPr lang="en-CA" dirty="0" smtClean="0">
                <a:solidFill>
                  <a:schemeClr val="tx1"/>
                </a:solidFill>
              </a:rPr>
              <a:t>Pharmacological regulation of favorite protein in disease model</a:t>
            </a:r>
            <a:endParaRPr lang="en-CA" dirty="0">
              <a:solidFill>
                <a:schemeClr val="tx1"/>
              </a:solidFill>
            </a:endParaRPr>
          </a:p>
        </p:txBody>
      </p:sp>
      <p:sp>
        <p:nvSpPr>
          <p:cNvPr id="6" name="Rounded Rectangle 5"/>
          <p:cNvSpPr/>
          <p:nvPr/>
        </p:nvSpPr>
        <p:spPr>
          <a:xfrm>
            <a:off x="6332220" y="219456"/>
            <a:ext cx="238506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CA" dirty="0" smtClean="0"/>
              <a:t>Everything can be broken into smaller sections that are easier to write </a:t>
            </a:r>
            <a:endParaRPr lang="en-CA" dirty="0"/>
          </a:p>
        </p:txBody>
      </p:sp>
    </p:spTree>
    <p:extLst>
      <p:ext uri="{BB962C8B-B14F-4D97-AF65-F5344CB8AC3E}">
        <p14:creationId xmlns:p14="http://schemas.microsoft.com/office/powerpoint/2010/main" val="156023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Exercise #1 – the outline</a:t>
            </a:r>
            <a:endParaRPr lang="en-CA" dirty="0"/>
          </a:p>
        </p:txBody>
      </p:sp>
      <p:sp>
        <p:nvSpPr>
          <p:cNvPr id="3" name="Content Placeholder 2"/>
          <p:cNvSpPr>
            <a:spLocks noGrp="1"/>
          </p:cNvSpPr>
          <p:nvPr>
            <p:ph idx="1"/>
          </p:nvPr>
        </p:nvSpPr>
        <p:spPr/>
        <p:txBody>
          <a:bodyPr/>
          <a:lstStyle/>
          <a:p>
            <a:r>
              <a:rPr lang="en-CA" dirty="0" smtClean="0"/>
              <a:t>Take 5 minutes to quickly outline a part of your thesis (</a:t>
            </a:r>
            <a:r>
              <a:rPr lang="en-CA" dirty="0" err="1" smtClean="0"/>
              <a:t>eg</a:t>
            </a:r>
            <a:r>
              <a:rPr lang="en-CA" dirty="0" smtClean="0"/>
              <a:t>. Introduction and/or Results)</a:t>
            </a:r>
            <a:endParaRPr lang="en-CA" dirty="0"/>
          </a:p>
        </p:txBody>
      </p:sp>
    </p:spTree>
    <p:extLst>
      <p:ext uri="{BB962C8B-B14F-4D97-AF65-F5344CB8AC3E}">
        <p14:creationId xmlns:p14="http://schemas.microsoft.com/office/powerpoint/2010/main" val="1956640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Thesis basics-the introduction</a:t>
            </a:r>
            <a:endParaRPr lang="en-CA"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CA" dirty="0" smtClean="0"/>
              <a:t>A literature review that covers the important relevant literature necessary to understand your project (approximately 25 pages)</a:t>
            </a:r>
          </a:p>
          <a:p>
            <a:pPr>
              <a:buFont typeface="Arial" panose="020B0604020202020204" pitchFamily="34" charset="0"/>
              <a:buChar char="•"/>
            </a:pPr>
            <a:r>
              <a:rPr lang="en-CA" dirty="0" smtClean="0"/>
              <a:t>It should cover:</a:t>
            </a:r>
          </a:p>
          <a:p>
            <a:pPr lvl="2">
              <a:buFont typeface="Arial" panose="020B0604020202020204" pitchFamily="34" charset="0"/>
              <a:buChar char="•"/>
            </a:pPr>
            <a:r>
              <a:rPr lang="en-CA" dirty="0" smtClean="0"/>
              <a:t>Your favorite proteins</a:t>
            </a:r>
          </a:p>
          <a:p>
            <a:pPr lvl="2">
              <a:buFont typeface="Arial" panose="020B0604020202020204" pitchFamily="34" charset="0"/>
              <a:buChar char="•"/>
            </a:pPr>
            <a:r>
              <a:rPr lang="en-CA" dirty="0" smtClean="0"/>
              <a:t>Your biological models</a:t>
            </a:r>
          </a:p>
          <a:p>
            <a:pPr lvl="2">
              <a:buFont typeface="Arial" panose="020B0604020202020204" pitchFamily="34" charset="0"/>
              <a:buChar char="•"/>
            </a:pPr>
            <a:r>
              <a:rPr lang="en-CA" dirty="0" smtClean="0"/>
              <a:t>The relevant literature that leads you to your hypothesis</a:t>
            </a:r>
          </a:p>
          <a:p>
            <a:pPr>
              <a:buFont typeface="Arial" panose="020B0604020202020204" pitchFamily="34" charset="0"/>
              <a:buChar char="•"/>
            </a:pPr>
            <a:r>
              <a:rPr lang="en-CA" dirty="0" smtClean="0"/>
              <a:t>The introduction culminates in a rationale section</a:t>
            </a:r>
          </a:p>
          <a:p>
            <a:pPr lvl="2">
              <a:buFont typeface="Arial" panose="020B0604020202020204" pitchFamily="34" charset="0"/>
              <a:buChar char="•"/>
            </a:pPr>
            <a:r>
              <a:rPr lang="en-CA" dirty="0" smtClean="0"/>
              <a:t>This paragraph addressed specifically the context of the problem that you wish to address, and should lead your reader logically to your hypothesis.</a:t>
            </a:r>
          </a:p>
          <a:p>
            <a:pPr>
              <a:buFont typeface="Arial" panose="020B0604020202020204" pitchFamily="34" charset="0"/>
              <a:buChar char="•"/>
            </a:pPr>
            <a:r>
              <a:rPr lang="en-CA" dirty="0" smtClean="0"/>
              <a:t>After the rationale, you should state your hypothesis and your experimental aims.</a:t>
            </a:r>
          </a:p>
        </p:txBody>
      </p:sp>
      <p:sp>
        <p:nvSpPr>
          <p:cNvPr id="4" name="Rounded Rectangle 3"/>
          <p:cNvSpPr/>
          <p:nvPr/>
        </p:nvSpPr>
        <p:spPr>
          <a:xfrm>
            <a:off x="7120467" y="2272454"/>
            <a:ext cx="1888065" cy="14528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lvl="1" algn="ctr"/>
            <a:r>
              <a:rPr lang="en-CA" sz="1200" dirty="0" smtClean="0"/>
              <a:t>The hypothesis has likely changed from when you started your project. Write a hypothesis that makes sense with the direction your project took.</a:t>
            </a:r>
          </a:p>
        </p:txBody>
      </p:sp>
    </p:spTree>
    <p:extLst>
      <p:ext uri="{BB962C8B-B14F-4D97-AF65-F5344CB8AC3E}">
        <p14:creationId xmlns:p14="http://schemas.microsoft.com/office/powerpoint/2010/main" val="4052031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PRACTICAL EXERCISE #2 – THE RATIONALE</a:t>
            </a:r>
            <a:endParaRPr lang="en-CA" dirty="0"/>
          </a:p>
        </p:txBody>
      </p:sp>
      <p:sp>
        <p:nvSpPr>
          <p:cNvPr id="3" name="Content Placeholder 2"/>
          <p:cNvSpPr>
            <a:spLocks noGrp="1"/>
          </p:cNvSpPr>
          <p:nvPr>
            <p:ph idx="1"/>
          </p:nvPr>
        </p:nvSpPr>
        <p:spPr>
          <a:xfrm>
            <a:off x="768097" y="2286000"/>
            <a:ext cx="7290055" cy="589280"/>
          </a:xfrm>
        </p:spPr>
        <p:txBody>
          <a:bodyPr>
            <a:normAutofit fontScale="85000" lnSpcReduction="20000"/>
          </a:bodyPr>
          <a:lstStyle/>
          <a:p>
            <a:r>
              <a:rPr lang="en-CA" dirty="0" smtClean="0"/>
              <a:t>In a maximum of 4 sentences, write the rationale for your project.</a:t>
            </a:r>
            <a:endParaRPr lang="en-CA" dirty="0"/>
          </a:p>
        </p:txBody>
      </p:sp>
      <p:graphicFrame>
        <p:nvGraphicFramePr>
          <p:cNvPr id="5" name="Diagram 4"/>
          <p:cNvGraphicFramePr/>
          <p:nvPr>
            <p:extLst>
              <p:ext uri="{D42A27DB-BD31-4B8C-83A1-F6EECF244321}">
                <p14:modId xmlns:p14="http://schemas.microsoft.com/office/powerpoint/2010/main" val="3826568947"/>
              </p:ext>
            </p:extLst>
          </p:nvPr>
        </p:nvGraphicFramePr>
        <p:xfrm>
          <a:off x="901110" y="3062650"/>
          <a:ext cx="3211565" cy="2678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344641" y="3076448"/>
            <a:ext cx="4467092" cy="1792798"/>
          </a:xfrm>
          <a:prstGeom prst="rect">
            <a:avLst/>
          </a:prstGeom>
          <a:noFill/>
        </p:spPr>
        <p:txBody>
          <a:bodyPr wrap="square" lIns="68580" tIns="34290" rIns="68580" bIns="34290" rtlCol="0">
            <a:spAutoFit/>
          </a:bodyPr>
          <a:lstStyle/>
          <a:p>
            <a:r>
              <a:rPr lang="en-CA" b="1" dirty="0" smtClean="0"/>
              <a:t>Example:</a:t>
            </a:r>
          </a:p>
          <a:p>
            <a:r>
              <a:rPr lang="en-CA" dirty="0" smtClean="0"/>
              <a:t>Moon rocks are difficult to procure for scientific discovery. Recently, moon rocks have been demonstrated to hold the cure for cancer. Given that transporter technology is known to be able to transfer solid matter over great distances, we hypothesize that transporter technology, supported by moon localized independent robots, will allow rapid transfer of moon rocks to earth with the objective of curing cancer.</a:t>
            </a:r>
            <a:endParaRPr lang="en-CA" dirty="0"/>
          </a:p>
        </p:txBody>
      </p:sp>
    </p:spTree>
    <p:extLst>
      <p:ext uri="{BB962C8B-B14F-4D97-AF65-F5344CB8AC3E}">
        <p14:creationId xmlns:p14="http://schemas.microsoft.com/office/powerpoint/2010/main" val="9558009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302</TotalTime>
  <Words>1769</Words>
  <Application>Microsoft Office PowerPoint</Application>
  <PresentationFormat>On-screen Show (4:3)</PresentationFormat>
  <Paragraphs>223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Integral</vt:lpstr>
      <vt:lpstr>Thesis writing booTcamp</vt:lpstr>
      <vt:lpstr>Outline</vt:lpstr>
      <vt:lpstr>Graduate-level writing</vt:lpstr>
      <vt:lpstr>Planning for success</vt:lpstr>
      <vt:lpstr>Where to start</vt:lpstr>
      <vt:lpstr>Example outline</vt:lpstr>
      <vt:lpstr>Exercise #1 – the outline</vt:lpstr>
      <vt:lpstr>Thesis basics-the introduction</vt:lpstr>
      <vt:lpstr>PRACTICAL EXERCISE #2 – THE RATIONALE</vt:lpstr>
      <vt:lpstr>Thesis basics – the materials and methods</vt:lpstr>
      <vt:lpstr>Thesis basics – the results</vt:lpstr>
      <vt:lpstr>Practical EXERCISE #3 - REsults</vt:lpstr>
      <vt:lpstr>Thesis basics – the discussion</vt:lpstr>
      <vt:lpstr>General Discussion for the  Thesis by article format</vt:lpstr>
      <vt:lpstr>REFERENCES</vt:lpstr>
      <vt:lpstr>The art of scientific writing</vt:lpstr>
      <vt:lpstr>Passive voice vs. active voice</vt:lpstr>
      <vt:lpstr>Word and character counts</vt:lpstr>
      <vt:lpstr>PowerPoint Presentation</vt:lpstr>
      <vt:lpstr>Exercise #3 – Focusing on clarity</vt:lpstr>
      <vt:lpstr>Pet PEEVES</vt:lpstr>
      <vt:lpstr>Self-editing tips and tricks</vt:lpstr>
      <vt:lpstr>FOUR words about plagiarism</vt:lpstr>
      <vt:lpstr>Dealing with procrastination</vt:lpstr>
      <vt:lpstr>Good thesis writing habits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writing bookcamp</dc:title>
  <dc:creator>Nadine Wiper-Bergeron</dc:creator>
  <cp:lastModifiedBy>Medtech</cp:lastModifiedBy>
  <cp:revision>15</cp:revision>
  <dcterms:created xsi:type="dcterms:W3CDTF">2015-03-11T21:49:59Z</dcterms:created>
  <dcterms:modified xsi:type="dcterms:W3CDTF">2016-08-02T18:18:50Z</dcterms:modified>
</cp:coreProperties>
</file>