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367" r:id="rId2"/>
    <p:sldId id="368" r:id="rId3"/>
    <p:sldId id="357" r:id="rId4"/>
    <p:sldId id="339" r:id="rId5"/>
    <p:sldId id="369" r:id="rId6"/>
    <p:sldId id="342" r:id="rId7"/>
    <p:sldId id="370" r:id="rId8"/>
    <p:sldId id="374" r:id="rId9"/>
    <p:sldId id="371" r:id="rId10"/>
    <p:sldId id="372" r:id="rId11"/>
    <p:sldId id="373" r:id="rId12"/>
    <p:sldId id="375" r:id="rId13"/>
    <p:sldId id="376" r:id="rId14"/>
    <p:sldId id="377" r:id="rId15"/>
    <p:sldId id="378" r:id="rId16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156C"/>
    <a:srgbClr val="870000"/>
    <a:srgbClr val="990000"/>
    <a:srgbClr val="000000"/>
    <a:srgbClr val="8A0000"/>
    <a:srgbClr val="860000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3793" autoAdjust="0"/>
  </p:normalViewPr>
  <p:slideViewPr>
    <p:cSldViewPr>
      <p:cViewPr varScale="1">
        <p:scale>
          <a:sx n="108" d="100"/>
          <a:sy n="108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31F7824-E340-4A1E-B02A-34C82855A4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2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7" descr="image_Cover2_PP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57600" y="2490787"/>
            <a:ext cx="4648200" cy="1362075"/>
          </a:xfrm>
        </p:spPr>
        <p:txBody>
          <a:bodyPr anchor="t"/>
          <a:lstStyle>
            <a:lvl1pPr algn="r">
              <a:defRPr sz="32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4648200" cy="1500187"/>
          </a:xfrm>
        </p:spPr>
        <p:txBody>
          <a:bodyPr anchor="b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5681132"/>
            <a:ext cx="9144000" cy="1219200"/>
          </a:xfrm>
          <a:prstGeom prst="rect">
            <a:avLst/>
          </a:prstGeom>
          <a:solidFill>
            <a:srgbClr val="8A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5486400" y="6019800"/>
            <a:ext cx="3410742" cy="584775"/>
          </a:xfrm>
          <a:prstGeom prst="rect">
            <a:avLst/>
          </a:prstGeom>
          <a:solidFill>
            <a:srgbClr val="8A0000"/>
          </a:solidFill>
        </p:spPr>
        <p:txBody>
          <a:bodyPr wrap="none" rtlCol="0">
            <a:spAutoFit/>
          </a:bodyPr>
          <a:lstStyle/>
          <a:p>
            <a:pPr algn="r"/>
            <a:r>
              <a:rPr lang="fr-CA" sz="1600" dirty="0" smtClean="0">
                <a:solidFill>
                  <a:schemeClr val="bg1"/>
                </a:solidFill>
                <a:latin typeface="Myriad Pro" pitchFamily="34" charset="0"/>
              </a:rPr>
              <a:t>Graduate Studies </a:t>
            </a:r>
            <a:r>
              <a:rPr lang="en-US" sz="1600" dirty="0" smtClean="0">
                <a:solidFill>
                  <a:schemeClr val="bg1"/>
                </a:solidFill>
                <a:latin typeface="Myriad Pro" pitchFamily="34" charset="0"/>
              </a:rPr>
              <a:t>|</a:t>
            </a:r>
            <a:r>
              <a:rPr lang="en-US" sz="1600" baseline="0" dirty="0" smtClean="0">
                <a:solidFill>
                  <a:schemeClr val="bg1"/>
                </a:solidFill>
                <a:latin typeface="Myriad Pro" pitchFamily="34" charset="0"/>
              </a:rPr>
              <a:t> </a:t>
            </a:r>
            <a:r>
              <a:rPr lang="fr-CA" sz="1600" baseline="0" dirty="0" smtClean="0">
                <a:solidFill>
                  <a:schemeClr val="bg1"/>
                </a:solidFill>
                <a:latin typeface="Myriad Pro" pitchFamily="34" charset="0"/>
              </a:rPr>
              <a:t>Études supérieures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Myriad Pro" pitchFamily="34" charset="0"/>
              </a:rPr>
              <a:t>http://www.med.uottawa.ca/grad</a:t>
            </a:r>
            <a:endParaRPr lang="en-US" sz="1600" dirty="0">
              <a:solidFill>
                <a:schemeClr val="bg1"/>
              </a:solidFill>
              <a:latin typeface="Myriad Pro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819017"/>
            <a:ext cx="2286000" cy="97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 smtClean="0"/>
              <a:t>Orientation Day 2013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 smtClean="0"/>
              <a:t>Orientation Day 2013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5943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990000"/>
                </a:solidFill>
                <a:latin typeface="Verdana" pitchFamily="-112" charset="0"/>
              </a:defRPr>
            </a:lvl1pPr>
          </a:lstStyle>
          <a:p>
            <a:r>
              <a:rPr lang="en-US" sz="1400" dirty="0" smtClean="0"/>
              <a:t>Graduate Studies | </a:t>
            </a:r>
            <a:r>
              <a:rPr lang="fr-CA" sz="1400" dirty="0" smtClean="0"/>
              <a:t>Études supérieures</a:t>
            </a:r>
          </a:p>
          <a:p>
            <a:endParaRPr lang="fr-CA" sz="500" dirty="0" smtClean="0"/>
          </a:p>
          <a:p>
            <a:r>
              <a:rPr lang="en-US" dirty="0" smtClean="0"/>
              <a:t>Graduate Studies Orientation Day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5943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990000"/>
                </a:solidFill>
                <a:latin typeface="Verdana" pitchFamily="-112" charset="0"/>
              </a:defRPr>
            </a:lvl1pPr>
          </a:lstStyle>
          <a:p>
            <a:r>
              <a:rPr lang="en-US" sz="1400" dirty="0" smtClean="0"/>
              <a:t>Graduate Studies | </a:t>
            </a:r>
            <a:r>
              <a:rPr lang="fr-CA" sz="1400" dirty="0" smtClean="0"/>
              <a:t>Études supérieures</a:t>
            </a:r>
          </a:p>
          <a:p>
            <a:endParaRPr lang="fr-CA" sz="500" dirty="0" smtClean="0"/>
          </a:p>
          <a:p>
            <a:r>
              <a:rPr lang="en-US" dirty="0" smtClean="0"/>
              <a:t>Graduate Studies Orientation Day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3962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962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5943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990000"/>
                </a:solidFill>
                <a:latin typeface="Verdana" pitchFamily="-112" charset="0"/>
              </a:defRPr>
            </a:lvl1pPr>
          </a:lstStyle>
          <a:p>
            <a:r>
              <a:rPr lang="en-US" sz="1400" dirty="0" smtClean="0"/>
              <a:t>Graduate Studies | </a:t>
            </a:r>
            <a:r>
              <a:rPr lang="fr-CA" sz="1400" dirty="0" smtClean="0"/>
              <a:t>Études supérieures</a:t>
            </a:r>
          </a:p>
          <a:p>
            <a:endParaRPr lang="fr-CA" sz="500" dirty="0" smtClean="0"/>
          </a:p>
          <a:p>
            <a:r>
              <a:rPr lang="en-US" dirty="0" smtClean="0"/>
              <a:t>Graduate Studies Orientation Day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 smtClean="0"/>
              <a:t>Orientation Day 2013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5943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990000"/>
                </a:solidFill>
                <a:latin typeface="Verdana" pitchFamily="-112" charset="0"/>
              </a:defRPr>
            </a:lvl1pPr>
          </a:lstStyle>
          <a:p>
            <a:r>
              <a:rPr lang="en-US" sz="1400" dirty="0" smtClean="0"/>
              <a:t>Graduate Studies | </a:t>
            </a:r>
            <a:r>
              <a:rPr lang="fr-CA" sz="1400" dirty="0" smtClean="0"/>
              <a:t>Études supérieures</a:t>
            </a:r>
          </a:p>
          <a:p>
            <a:endParaRPr lang="fr-CA" sz="500" dirty="0" smtClean="0"/>
          </a:p>
          <a:p>
            <a:r>
              <a:rPr lang="en-US" dirty="0" smtClean="0"/>
              <a:t>Graduate Studies Orientation Day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5943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990000"/>
                </a:solidFill>
                <a:latin typeface="Verdana" pitchFamily="-112" charset="0"/>
              </a:defRPr>
            </a:lvl1pPr>
          </a:lstStyle>
          <a:p>
            <a:r>
              <a:rPr lang="en-US" sz="1400" dirty="0" smtClean="0"/>
              <a:t>Graduate Studies | </a:t>
            </a:r>
            <a:r>
              <a:rPr lang="fr-CA" sz="1400" dirty="0" smtClean="0"/>
              <a:t>Études supérieures</a:t>
            </a:r>
          </a:p>
          <a:p>
            <a:endParaRPr lang="fr-CA" sz="500" dirty="0" smtClean="0"/>
          </a:p>
          <a:p>
            <a:r>
              <a:rPr lang="en-US" dirty="0" smtClean="0"/>
              <a:t>Graduate Studies Orientation Day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 smtClean="0"/>
              <a:t>Orientation Day 2013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 smtClean="0"/>
              <a:t>Orientation Day 2013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image_Page2b_PPT"/>
          <p:cNvPicPr>
            <a:picLocks noChangeAspect="1" noChangeArrowheads="1"/>
          </p:cNvPicPr>
          <p:nvPr/>
        </p:nvPicPr>
        <p:blipFill>
          <a:blip r:embed="rId13"/>
          <a:srcRect t="27794"/>
          <a:stretch>
            <a:fillRect/>
          </a:stretch>
        </p:blipFill>
        <p:spPr bwMode="auto">
          <a:xfrm>
            <a:off x="0" y="1905000"/>
            <a:ext cx="91455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7391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1430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5943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990000"/>
                </a:solidFill>
                <a:latin typeface="Verdana" pitchFamily="-112" charset="0"/>
              </a:defRPr>
            </a:lvl1pPr>
          </a:lstStyle>
          <a:p>
            <a:r>
              <a:rPr lang="en-US" sz="1400" dirty="0" smtClean="0"/>
              <a:t>Graduate Studies | </a:t>
            </a:r>
            <a:r>
              <a:rPr lang="fr-CA" sz="1400" dirty="0" smtClean="0"/>
              <a:t>Études supérieures</a:t>
            </a:r>
          </a:p>
          <a:p>
            <a:endParaRPr lang="fr-CA" sz="500" dirty="0" smtClean="0"/>
          </a:p>
          <a:p>
            <a:r>
              <a:rPr lang="en-US" dirty="0" smtClean="0"/>
              <a:t>Graduate Studies Orientation Day 2014</a:t>
            </a:r>
            <a:endParaRPr lang="en-US" dirty="0"/>
          </a:p>
        </p:txBody>
      </p:sp>
      <p:pic>
        <p:nvPicPr>
          <p:cNvPr id="6" name="Picture 14" descr="image_Page2b_PPT"/>
          <p:cNvPicPr>
            <a:picLocks noChangeAspect="1" noChangeArrowheads="1"/>
          </p:cNvPicPr>
          <p:nvPr userDrawn="1"/>
        </p:nvPicPr>
        <p:blipFill>
          <a:blip r:embed="rId13"/>
          <a:srcRect l="83319" t="4443" b="78894"/>
          <a:stretch>
            <a:fillRect/>
          </a:stretch>
        </p:blipFill>
        <p:spPr bwMode="auto">
          <a:xfrm>
            <a:off x="7923530" y="76200"/>
            <a:ext cx="122047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 bwMode="auto">
          <a:xfrm>
            <a:off x="0" y="953262"/>
            <a:ext cx="9144000" cy="37338"/>
          </a:xfrm>
          <a:prstGeom prst="rect">
            <a:avLst/>
          </a:prstGeom>
          <a:gradFill flip="none" rotWithShape="1">
            <a:gsLst>
              <a:gs pos="25000">
                <a:srgbClr val="990000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Verdana"/>
          <a:ea typeface="ＭＳ Ｐゴシック" pitchFamily="-112" charset="-128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pitchFamily="-112" charset="0"/>
          <a:ea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pitchFamily="-112" charset="0"/>
          <a:ea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pitchFamily="-112" charset="0"/>
          <a:ea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pitchFamily="-112" charset="0"/>
          <a:ea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ＭＳ Ｐゴシック" pitchFamily="-112" charset="-128"/>
          <a:cs typeface="Verdan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110" charset="-128"/>
          <a:cs typeface="Verdan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ＭＳ Ｐゴシック" pitchFamily="-110" charset="-128"/>
          <a:cs typeface="Verdan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110" charset="-128"/>
          <a:cs typeface="Verdan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110" charset="-128"/>
          <a:cs typeface="Verdan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ed.uottawa.ca/graduate-postdoctoral/students/transfer-ph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ed.uottawa.ca/graduate-postdoctoral/students/transfer-ph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038600" y="5943600"/>
            <a:ext cx="5105400" cy="457200"/>
          </a:xfrm>
        </p:spPr>
        <p:txBody>
          <a:bodyPr/>
          <a:lstStyle/>
          <a:p>
            <a:r>
              <a:rPr lang="en-US" sz="1400" dirty="0" smtClean="0"/>
              <a:t>Graduate Studies | </a:t>
            </a:r>
            <a:r>
              <a:rPr lang="fr-CA" sz="1400" dirty="0" smtClean="0"/>
              <a:t>Études supérieures</a:t>
            </a:r>
          </a:p>
          <a:p>
            <a:endParaRPr lang="fr-CA" sz="500" dirty="0" smtClean="0"/>
          </a:p>
          <a:p>
            <a:r>
              <a:rPr lang="en-US" dirty="0" smtClean="0"/>
              <a:t>Graduate Studies Orientation Day 2013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490787"/>
            <a:ext cx="6019800" cy="1362075"/>
          </a:xfrm>
        </p:spPr>
        <p:txBody>
          <a:bodyPr/>
          <a:lstStyle/>
          <a:p>
            <a:r>
              <a:rPr lang="en-CA" dirty="0" smtClean="0"/>
              <a:t>Transfer Exam Workshop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651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 Proposal Format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Title page</a:t>
            </a:r>
          </a:p>
          <a:p>
            <a:r>
              <a:rPr lang="en-CA" dirty="0" smtClean="0"/>
              <a:t>Abstract (350 words)</a:t>
            </a:r>
          </a:p>
          <a:p>
            <a:r>
              <a:rPr lang="en-CA" dirty="0" smtClean="0"/>
              <a:t>Introduction</a:t>
            </a:r>
          </a:p>
          <a:p>
            <a:pPr lvl="1"/>
            <a:r>
              <a:rPr lang="en-CA" dirty="0" smtClean="0"/>
              <a:t>Lit review</a:t>
            </a:r>
          </a:p>
          <a:p>
            <a:pPr lvl="1"/>
            <a:r>
              <a:rPr lang="en-CA" dirty="0" smtClean="0"/>
              <a:t>Your results to date</a:t>
            </a:r>
          </a:p>
          <a:p>
            <a:pPr lvl="1"/>
            <a:r>
              <a:rPr lang="en-CA" dirty="0" smtClean="0"/>
              <a:t>Build your case</a:t>
            </a:r>
          </a:p>
          <a:p>
            <a:r>
              <a:rPr lang="en-CA" dirty="0" smtClean="0"/>
              <a:t>Rationale and Hypothesis</a:t>
            </a:r>
          </a:p>
          <a:p>
            <a:r>
              <a:rPr lang="en-CA" dirty="0" smtClean="0"/>
              <a:t>Experimental Aims and Methods </a:t>
            </a:r>
          </a:p>
          <a:p>
            <a:pPr lvl="1"/>
            <a:r>
              <a:rPr lang="en-CA" dirty="0" smtClean="0"/>
              <a:t>2-3 aims</a:t>
            </a:r>
          </a:p>
          <a:p>
            <a:pPr lvl="1"/>
            <a:r>
              <a:rPr lang="en-CA" dirty="0" smtClean="0"/>
              <a:t>Consider limitations to the methods used</a:t>
            </a:r>
          </a:p>
          <a:p>
            <a:r>
              <a:rPr lang="en-CA" dirty="0" smtClean="0"/>
              <a:t>Significance</a:t>
            </a:r>
          </a:p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1219199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15 pages maximum including figures</a:t>
            </a:r>
          </a:p>
          <a:p>
            <a:endParaRPr lang="en-CA" dirty="0"/>
          </a:p>
          <a:p>
            <a:r>
              <a:rPr lang="en-CA" dirty="0" smtClean="0"/>
              <a:t>THERE ARE FORMAT GUIDELINES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4553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Verdict on the Research Proposal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Verdict 1: </a:t>
            </a:r>
            <a:r>
              <a:rPr lang="en-CA" dirty="0"/>
              <a:t>The research proposal is ready to proceed to oral examination, the candidate will be asked to prepare for oral examination.</a:t>
            </a:r>
          </a:p>
          <a:p>
            <a:r>
              <a:rPr lang="en-CA" b="1" dirty="0"/>
              <a:t>Verdict 2: </a:t>
            </a:r>
            <a:r>
              <a:rPr lang="en-CA" dirty="0"/>
              <a:t>The candidate will be asked to complete an MSc degree.  A second examination is not permitted.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Verdict is determined by majority.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53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Oral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Like a thesis defense</a:t>
            </a:r>
          </a:p>
          <a:p>
            <a:r>
              <a:rPr lang="en-CA" dirty="0" smtClean="0"/>
              <a:t>There is a formal evaluation sheet for the oral exam with specific criteria (more on this)</a:t>
            </a:r>
          </a:p>
          <a:p>
            <a:r>
              <a:rPr lang="en-CA" dirty="0" smtClean="0"/>
              <a:t>NS/S verdict, voted as a majority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622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Evaluation Criteria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278603"/>
              </p:ext>
            </p:extLst>
          </p:nvPr>
        </p:nvGraphicFramePr>
        <p:xfrm>
          <a:off x="635228" y="1219202"/>
          <a:ext cx="8051574" cy="42671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467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7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3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3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81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Degree level expectation</a:t>
                      </a:r>
                      <a:endParaRPr lang="en-C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Learning outcome to evaluate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Poor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Fair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Good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Very good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Excellent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39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Depth and breadth of knowledge</a:t>
                      </a:r>
                      <a:endParaRPr lang="en-C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Demonstrates sufficient basic knowledge in the fields of cellular and molecular biology (as appropriate for the project)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23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Demonstrates knowledge of the literature in the field of study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234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Research and scholarship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Can define research questions based on a sound rationale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23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Demonstrates ability to critically evaluate scientific literature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23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Can develop a research plan to address the research hypothesis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312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Level of application of knowledge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Has demonstrated the ability to undertake scientific research and generate data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23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Demonstrates the ability to interpret results of a scientific experiment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631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Is aware of the appropriate experimental techniques used in their field of research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2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Professional capacity/</a:t>
                      </a:r>
                      <a:endParaRPr lang="en-CA" sz="9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autonomy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Recognizes the societal benefit of their proposed research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03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Level of communica-tion skills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Can communicate scientific content, results and hypotheses clearly and efficiently using appropriate terminology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2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Awareness of limits of knowledge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</a:rPr>
                        <a:t>Can discuss the strengths and limitations of the experimental plan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C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26" marR="4072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9600" y="981785"/>
            <a:ext cx="738054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*To pass the oral defense of the Comprehensive Exam, each learning objective must receive a minimum evaluation of “good”.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70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And if I pass?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Program Director approves everything and you are registered as a PhD student for the next semester.</a:t>
            </a:r>
          </a:p>
          <a:p>
            <a:r>
              <a:rPr lang="en-CA" dirty="0" smtClean="0"/>
              <a:t>You must complete all of the requirements for the PhD (nothing is carried forward)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40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And if I fail…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772400" cy="449580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You must complete the MSc degree, i.e. write your thesis and defend it</a:t>
            </a:r>
          </a:p>
          <a:p>
            <a:r>
              <a:rPr lang="en-CA" dirty="0" smtClean="0"/>
              <a:t>This does not impact your ability to apply for the PhD program (with your supervisor or in another lab)</a:t>
            </a:r>
          </a:p>
          <a:p>
            <a:endParaRPr lang="en-CA" dirty="0"/>
          </a:p>
          <a:p>
            <a:r>
              <a:rPr lang="en-CA" dirty="0" smtClean="0"/>
              <a:t>Please note: Failures DO happen, more often than you are likely aware</a:t>
            </a:r>
          </a:p>
          <a:p>
            <a:pPr lvl="1"/>
            <a:r>
              <a:rPr lang="en-CA" dirty="0" smtClean="0"/>
              <a:t>Reasons:</a:t>
            </a:r>
          </a:p>
          <a:p>
            <a:pPr lvl="2"/>
            <a:r>
              <a:rPr lang="en-CA" dirty="0" smtClean="0"/>
              <a:t>Not taking the exam seriously enough</a:t>
            </a:r>
          </a:p>
          <a:p>
            <a:pPr lvl="2"/>
            <a:r>
              <a:rPr lang="en-CA" dirty="0" smtClean="0"/>
              <a:t>Not actually ready for the Comprehensive exam, but still an excellent student (remember the comp is usually done in the second year of the PhD program)</a:t>
            </a:r>
          </a:p>
          <a:p>
            <a:pPr lvl="1"/>
            <a:r>
              <a:rPr lang="en-CA" dirty="0" smtClean="0"/>
              <a:t>Failures do not mean you cannot be highly successful as a PhD candidate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8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Transfer Exam guidelines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267200"/>
          </a:xfrm>
        </p:spPr>
        <p:txBody>
          <a:bodyPr/>
          <a:lstStyle/>
          <a:p>
            <a:r>
              <a:rPr lang="en-CA" dirty="0" smtClean="0"/>
              <a:t>When do I take the exam?</a:t>
            </a:r>
          </a:p>
          <a:p>
            <a:r>
              <a:rPr lang="en-CA" dirty="0" smtClean="0"/>
              <a:t>Can I take the exam? - requirements</a:t>
            </a:r>
          </a:p>
          <a:p>
            <a:r>
              <a:rPr lang="en-CA" dirty="0" smtClean="0"/>
              <a:t>Format of the exam</a:t>
            </a:r>
          </a:p>
          <a:p>
            <a:r>
              <a:rPr lang="en-CA" dirty="0" smtClean="0"/>
              <a:t>Evaluation of the exam</a:t>
            </a:r>
          </a:p>
          <a:p>
            <a:r>
              <a:rPr lang="en-CA" dirty="0" smtClean="0"/>
              <a:t>What happens if I pass?</a:t>
            </a:r>
          </a:p>
          <a:p>
            <a:r>
              <a:rPr lang="en-CA" dirty="0" smtClean="0"/>
              <a:t>What happens if I do not pass?</a:t>
            </a:r>
          </a:p>
          <a:p>
            <a:endParaRPr lang="en-CA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http://med.uottawa.ca/graduate-postdoctoral/students/transfer-phd</a:t>
            </a:r>
            <a:endParaRPr lang="en-US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73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tracking to the PhD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tracking to the PhD program is reserved for only the most outstanding candidates and is considered a privilege</a:t>
            </a:r>
          </a:p>
          <a:p>
            <a:r>
              <a:rPr lang="en-US" dirty="0" smtClean="0"/>
              <a:t>Transfer must occur by the </a:t>
            </a:r>
            <a:r>
              <a:rPr lang="en-US" b="1" u="sng" dirty="0" smtClean="0">
                <a:solidFill>
                  <a:srgbClr val="B1156C"/>
                </a:solidFill>
              </a:rPr>
              <a:t>end of the 5</a:t>
            </a:r>
            <a:r>
              <a:rPr lang="en-US" b="1" u="sng" baseline="30000" dirty="0" smtClean="0">
                <a:solidFill>
                  <a:srgbClr val="B1156C"/>
                </a:solidFill>
              </a:rPr>
              <a:t>th</a:t>
            </a:r>
            <a:r>
              <a:rPr lang="en-US" b="1" u="sng" dirty="0" smtClean="0">
                <a:solidFill>
                  <a:srgbClr val="B1156C"/>
                </a:solidFill>
              </a:rPr>
              <a:t> term of M.Sc</a:t>
            </a:r>
            <a:r>
              <a:rPr lang="en-US" dirty="0" smtClean="0"/>
              <a:t>. studies (all requirements must be complete except thesis)</a:t>
            </a:r>
          </a:p>
          <a:p>
            <a:r>
              <a:rPr lang="en-US" dirty="0" smtClean="0"/>
              <a:t>The transfer exam = Comprehensive exam (if you pass, you will not have to do the Comp as a PhD student)</a:t>
            </a:r>
          </a:p>
          <a:p>
            <a:pPr lvl="1"/>
            <a:r>
              <a:rPr lang="en-US" dirty="0" smtClean="0"/>
              <a:t>High standards to pass</a:t>
            </a:r>
          </a:p>
          <a:p>
            <a:pPr lvl="1"/>
            <a:r>
              <a:rPr lang="en-US" dirty="0" smtClean="0"/>
              <a:t>TAC + 1 examiner (often will become the 3</a:t>
            </a:r>
            <a:r>
              <a:rPr lang="en-US" baseline="30000" dirty="0" smtClean="0"/>
              <a:t>rd</a:t>
            </a:r>
            <a:r>
              <a:rPr lang="en-US" dirty="0" smtClean="0"/>
              <a:t> TAC member)</a:t>
            </a:r>
          </a:p>
          <a:p>
            <a:r>
              <a:rPr lang="en-US" dirty="0" smtClean="0"/>
              <a:t>Other requirements: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med.uottawa.ca/graduate-postdoctoral/students/transfer-phd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dirty="0" smtClean="0"/>
              <a:t>Graduate Studies | </a:t>
            </a:r>
            <a:r>
              <a:rPr lang="fr-CA" sz="1400" dirty="0" smtClean="0"/>
              <a:t>Études supérieures</a:t>
            </a:r>
          </a:p>
          <a:p>
            <a:endParaRPr lang="fr-CA" sz="500" dirty="0" smtClean="0"/>
          </a:p>
          <a:p>
            <a:r>
              <a:rPr lang="en-US" dirty="0" smtClean="0"/>
              <a:t>Graduate Studies Orientation Day 2015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Program Milestones - </a:t>
            </a:r>
            <a:r>
              <a:rPr lang="en-US" sz="2400" dirty="0" err="1" smtClean="0"/>
              <a:t>MSc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dirty="0" smtClean="0"/>
              <a:t>Graduate Studies | </a:t>
            </a:r>
            <a:r>
              <a:rPr lang="fr-CA" sz="1400" dirty="0" smtClean="0"/>
              <a:t>Études supérieures</a:t>
            </a:r>
          </a:p>
          <a:p>
            <a:endParaRPr lang="fr-CA" sz="5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90600"/>
            <a:ext cx="7010400" cy="462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 bwMode="auto">
          <a:xfrm>
            <a:off x="304800" y="1981200"/>
            <a:ext cx="533400" cy="457200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28800" y="1981200"/>
            <a:ext cx="31242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52600" y="1752600"/>
            <a:ext cx="990600" cy="228600"/>
          </a:xfrm>
          <a:prstGeom prst="rect">
            <a:avLst/>
          </a:prstGeom>
          <a:noFill/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57600" y="1752600"/>
            <a:ext cx="990600" cy="228600"/>
          </a:xfrm>
          <a:prstGeom prst="rect">
            <a:avLst/>
          </a:prstGeom>
          <a:noFill/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477000" y="1828800"/>
            <a:ext cx="914400" cy="381000"/>
          </a:xfrm>
          <a:prstGeom prst="round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1" name="5-Point Star 10"/>
          <p:cNvSpPr/>
          <p:nvPr/>
        </p:nvSpPr>
        <p:spPr bwMode="auto">
          <a:xfrm>
            <a:off x="1371600" y="4648200"/>
            <a:ext cx="381000" cy="3810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3581400" y="4800600"/>
            <a:ext cx="685800" cy="381000"/>
          </a:xfrm>
          <a:prstGeom prst="rightArrow">
            <a:avLst/>
          </a:prstGeom>
          <a:solidFill>
            <a:srgbClr val="990000"/>
          </a:solidFill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2600" y="259080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MED8166</a:t>
            </a:r>
            <a:endParaRPr lang="en-US" sz="105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 flipV="1">
            <a:off x="8267700" y="2352020"/>
            <a:ext cx="8080" cy="44082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752600" y="3657600"/>
            <a:ext cx="1801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870000"/>
                </a:solidFill>
              </a:rPr>
              <a:t>TAC + annual report</a:t>
            </a:r>
            <a:endParaRPr lang="en-US" sz="1400" b="1" dirty="0">
              <a:solidFill>
                <a:srgbClr val="87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Requirements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Completion of all the program requirements</a:t>
            </a:r>
          </a:p>
          <a:p>
            <a:r>
              <a:rPr lang="en-CA" dirty="0" smtClean="0"/>
              <a:t>Support from your thesis director</a:t>
            </a:r>
          </a:p>
          <a:p>
            <a:r>
              <a:rPr lang="en-CA" dirty="0" smtClean="0"/>
              <a:t>Support from the Program Director (this happens after the exam)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5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Requirements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60000"/>
              </a:spcBef>
              <a:buNone/>
              <a:defRPr/>
            </a:pPr>
            <a:r>
              <a:rPr lang="en-US" b="1" dirty="0" err="1" smtClean="0"/>
              <a:t>MSc</a:t>
            </a:r>
            <a:r>
              <a:rPr lang="en-US" b="1" dirty="0" smtClean="0"/>
              <a:t> Program</a:t>
            </a:r>
          </a:p>
          <a:p>
            <a:pPr>
              <a:spcBef>
                <a:spcPts val="500"/>
              </a:spcBef>
              <a:defRPr/>
            </a:pPr>
            <a:r>
              <a:rPr lang="en-US" sz="2000" dirty="0" smtClean="0"/>
              <a:t>6 credits of courses, of which 3 credits must be from CMM = 2 courses</a:t>
            </a:r>
          </a:p>
          <a:p>
            <a:pPr>
              <a:spcBef>
                <a:spcPts val="500"/>
              </a:spcBef>
              <a:defRPr/>
            </a:pPr>
            <a:r>
              <a:rPr lang="en-US" sz="2000" dirty="0" smtClean="0"/>
              <a:t>Seminar course (CMM8324S)</a:t>
            </a:r>
          </a:p>
          <a:p>
            <a:pPr>
              <a:spcBef>
                <a:spcPts val="500"/>
              </a:spcBef>
            </a:pPr>
            <a:r>
              <a:rPr lang="en-US" sz="2000" dirty="0" smtClean="0"/>
              <a:t>Thesis</a:t>
            </a:r>
          </a:p>
          <a:p>
            <a:pPr>
              <a:spcBef>
                <a:spcPts val="500"/>
              </a:spcBef>
            </a:pPr>
            <a:r>
              <a:rPr lang="en-US" sz="2000" dirty="0" smtClean="0"/>
              <a:t>MED8166 – </a:t>
            </a:r>
            <a:r>
              <a:rPr lang="en-US" sz="2000" i="1" dirty="0" smtClean="0"/>
              <a:t>Professionalism and Professional Skills</a:t>
            </a:r>
            <a:endParaRPr lang="en-US" sz="20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60000"/>
              </a:spcBef>
              <a:buClr>
                <a:schemeClr val="hlink"/>
              </a:buClr>
              <a:buNone/>
              <a:defRPr/>
            </a:pPr>
            <a:r>
              <a:rPr lang="en-US" b="1" dirty="0" smtClean="0"/>
              <a:t>PhD Program</a:t>
            </a:r>
          </a:p>
          <a:p>
            <a:pPr>
              <a:spcBef>
                <a:spcPts val="500"/>
              </a:spcBef>
              <a:defRPr/>
            </a:pPr>
            <a:r>
              <a:rPr lang="en-US" sz="2000" dirty="0" smtClean="0"/>
              <a:t>6 credits of courses, of which a minimum of 3 credits from CMM</a:t>
            </a:r>
          </a:p>
          <a:p>
            <a:pPr>
              <a:spcBef>
                <a:spcPts val="500"/>
              </a:spcBef>
              <a:defRPr/>
            </a:pPr>
            <a:r>
              <a:rPr lang="en-US" sz="2000" dirty="0" smtClean="0"/>
              <a:t>Seminar course (CMM8325S)</a:t>
            </a:r>
          </a:p>
          <a:p>
            <a:pPr>
              <a:spcBef>
                <a:spcPts val="500"/>
              </a:spcBef>
              <a:defRPr/>
            </a:pPr>
            <a:r>
              <a:rPr lang="en-US" sz="2000" dirty="0" smtClean="0"/>
              <a:t>MED8166 – </a:t>
            </a:r>
            <a:r>
              <a:rPr lang="en-US" sz="2000" i="1" dirty="0" smtClean="0"/>
              <a:t>Professionalism and Professional Skills</a:t>
            </a:r>
          </a:p>
          <a:p>
            <a:pPr>
              <a:spcBef>
                <a:spcPts val="500"/>
              </a:spcBef>
              <a:defRPr/>
            </a:pPr>
            <a:r>
              <a:rPr lang="en-US" sz="2000" dirty="0" smtClean="0"/>
              <a:t>Comprehensive exam</a:t>
            </a:r>
          </a:p>
          <a:p>
            <a:pPr>
              <a:spcBef>
                <a:spcPts val="500"/>
              </a:spcBef>
              <a:defRPr/>
            </a:pPr>
            <a:r>
              <a:rPr lang="en-US" sz="2000" dirty="0" smtClean="0"/>
              <a:t>Thesis (includes PhD Research Seminar) </a:t>
            </a:r>
          </a:p>
          <a:p>
            <a:pPr>
              <a:spcBef>
                <a:spcPts val="500"/>
              </a:spcBef>
              <a:defRPr/>
            </a:pPr>
            <a:endParaRPr lang="en-US" sz="2400" dirty="0" smtClean="0"/>
          </a:p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533400" y="1582270"/>
            <a:ext cx="39624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648200" y="1582270"/>
            <a:ext cx="39624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685800" y="4038600"/>
            <a:ext cx="3695700" cy="1200329"/>
          </a:xfrm>
          <a:prstGeom prst="rect">
            <a:avLst/>
          </a:prstGeom>
          <a:noFill/>
          <a:ln w="57150">
            <a:solidFill>
              <a:srgbClr val="87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All program requirements must be completed to transfer to the PhD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Format of the Exam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This is the Comprehensive Exam with all of the same requirements with one important difference – YOU ONLY HAVE ONE CHANCE TO PASS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u="sng" dirty="0" smtClean="0"/>
              <a:t>Two part </a:t>
            </a:r>
            <a:r>
              <a:rPr lang="en-CA" dirty="0" smtClean="0"/>
              <a:t>exam that takes several weeks to complete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 Written </a:t>
            </a:r>
            <a:r>
              <a:rPr lang="en-CA" b="1" dirty="0" smtClean="0"/>
              <a:t>research proposal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 </a:t>
            </a:r>
            <a:r>
              <a:rPr lang="en-CA" b="1" dirty="0" smtClean="0"/>
              <a:t>Oral exam </a:t>
            </a:r>
            <a:r>
              <a:rPr lang="en-CA" dirty="0" smtClean="0"/>
              <a:t>(defense of the research proposal)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99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Declare your intention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Your supervisor selects your examination committee (your two TAC members + one researcher outside of your committee)</a:t>
            </a:r>
          </a:p>
          <a:p>
            <a:pPr lvl="1"/>
            <a:r>
              <a:rPr lang="en-CA" dirty="0" smtClean="0"/>
              <a:t>There is a form for this and it must be approved by the Program Director</a:t>
            </a:r>
          </a:p>
          <a:p>
            <a:r>
              <a:rPr lang="en-CA" dirty="0" smtClean="0"/>
              <a:t>Inform the Grad Office by email of our intent to take the exam (6 weeks prior) along with expected dates for submission of the research proposal </a:t>
            </a:r>
          </a:p>
          <a:p>
            <a:pPr lvl="1"/>
            <a:r>
              <a:rPr lang="en-CA" dirty="0" smtClean="0"/>
              <a:t>This is necessary to begin the scheduling of the oral defense.</a:t>
            </a:r>
          </a:p>
          <a:p>
            <a:pPr lvl="1"/>
            <a:r>
              <a:rPr lang="en-CA" dirty="0" smtClean="0"/>
              <a:t>Cc your supervisor so that their support is implicit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12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 Proposal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Formal document prepared by you that builds on your research progress in the MSc program and proposes your experimental plan for the completion of the PhD</a:t>
            </a:r>
          </a:p>
          <a:p>
            <a:r>
              <a:rPr lang="en-CA" dirty="0">
                <a:solidFill>
                  <a:srgbClr val="B1156C"/>
                </a:solidFill>
              </a:rPr>
              <a:t>You must, therefore, decide your topic in a very narrow scope and ensure that all of your experimental aims are sufficiently independent enough to allow you to make a significant contribution to scientific knowledge in your field by the end of your studies, a requirement for the completion of a doctoral degree.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Graduate Studies | </a:t>
            </a:r>
            <a:r>
              <a:rPr lang="fr-CA" sz="1400" smtClean="0"/>
              <a:t>Études supérieures</a:t>
            </a:r>
          </a:p>
          <a:p>
            <a:endParaRPr lang="fr-CA" sz="500" smtClean="0"/>
          </a:p>
          <a:p>
            <a:r>
              <a:rPr lang="en-US" smtClean="0"/>
              <a:t>Graduate Studies Orientation Day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056199"/>
      </p:ext>
    </p:extLst>
  </p:cSld>
  <p:clrMapOvr>
    <a:masterClrMapping/>
  </p:clrMapOvr>
</p:sld>
</file>

<file path=ppt/theme/theme1.xml><?xml version="1.0" encoding="utf-8"?>
<a:theme xmlns:a="http://schemas.openxmlformats.org/drawingml/2006/main" name="uOttawa-powerpoint-template">
  <a:themeElements>
    <a:clrScheme name="Garne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arne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lnDef>
  </a:objectDefaults>
  <a:extraClrSchemeLst>
    <a:extraClrScheme>
      <a:clrScheme name="Garne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rne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uOttawa-powerpoint-template</Template>
  <TotalTime>3009</TotalTime>
  <Words>1020</Words>
  <Application>Microsoft Office PowerPoint</Application>
  <PresentationFormat>On-screen Show (4:3)</PresentationFormat>
  <Paragraphs>212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Ｐゴシック</vt:lpstr>
      <vt:lpstr>Arial</vt:lpstr>
      <vt:lpstr>Arial Black</vt:lpstr>
      <vt:lpstr>Calibri</vt:lpstr>
      <vt:lpstr>Myriad Pro</vt:lpstr>
      <vt:lpstr>Times</vt:lpstr>
      <vt:lpstr>Times New Roman</vt:lpstr>
      <vt:lpstr>Verdana</vt:lpstr>
      <vt:lpstr>uOttawa-powerpoint-template</vt:lpstr>
      <vt:lpstr>Transfer Exam Workshop</vt:lpstr>
      <vt:lpstr>Transfer Exam guidelines</vt:lpstr>
      <vt:lpstr>Fast tracking to the PhD</vt:lpstr>
      <vt:lpstr>Program Milestones - MSc</vt:lpstr>
      <vt:lpstr>Requirements</vt:lpstr>
      <vt:lpstr>Program Requirements</vt:lpstr>
      <vt:lpstr>Format of the Exam</vt:lpstr>
      <vt:lpstr>Declare your intention</vt:lpstr>
      <vt:lpstr>Research Proposal</vt:lpstr>
      <vt:lpstr>Research Proposal Format</vt:lpstr>
      <vt:lpstr>Verdict on the Research Proposal</vt:lpstr>
      <vt:lpstr>Oral exam</vt:lpstr>
      <vt:lpstr>Evaluation Criteria</vt:lpstr>
      <vt:lpstr>And if I pass?</vt:lpstr>
      <vt:lpstr>And if I fail…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medtech</dc:creator>
  <cp:lastModifiedBy>James Taylor</cp:lastModifiedBy>
  <cp:revision>72</cp:revision>
  <cp:lastPrinted>2013-08-27T15:58:38Z</cp:lastPrinted>
  <dcterms:created xsi:type="dcterms:W3CDTF">2013-05-09T15:39:37Z</dcterms:created>
  <dcterms:modified xsi:type="dcterms:W3CDTF">2019-02-05T22:38:40Z</dcterms:modified>
</cp:coreProperties>
</file>